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84" r:id="rId3"/>
    <p:sldId id="258" r:id="rId4"/>
    <p:sldId id="262" r:id="rId5"/>
    <p:sldId id="275" r:id="rId6"/>
    <p:sldId id="287" r:id="rId7"/>
    <p:sldId id="269" r:id="rId8"/>
    <p:sldId id="263" r:id="rId9"/>
    <p:sldId id="259" r:id="rId10"/>
    <p:sldId id="260" r:id="rId11"/>
    <p:sldId id="261" r:id="rId12"/>
    <p:sldId id="273" r:id="rId13"/>
    <p:sldId id="295" r:id="rId14"/>
    <p:sldId id="274" r:id="rId15"/>
    <p:sldId id="288" r:id="rId16"/>
    <p:sldId id="281" r:id="rId17"/>
    <p:sldId id="271" r:id="rId18"/>
    <p:sldId id="286" r:id="rId19"/>
    <p:sldId id="292" r:id="rId20"/>
    <p:sldId id="294" r:id="rId21"/>
    <p:sldId id="291" r:id="rId22"/>
    <p:sldId id="276" r:id="rId23"/>
    <p:sldId id="290" r:id="rId24"/>
    <p:sldId id="279" r:id="rId25"/>
    <p:sldId id="293" r:id="rId26"/>
    <p:sldId id="289" r:id="rId27"/>
    <p:sldId id="266" r:id="rId28"/>
    <p:sldId id="265"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E452B9E4-55E0-4DB9-AE4A-75B51582DCB9}" type="datetimeFigureOut">
              <a:rPr lang="en-US" smtClean="0"/>
              <a:pPr/>
              <a:t>8/5/2015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1951AC-ABD0-4ED0-8F48-AFCB3E17C9B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52B9E4-55E0-4DB9-AE4A-75B51582DCB9}" type="datetimeFigureOut">
              <a:rPr lang="en-US" smtClean="0"/>
              <a:pPr/>
              <a:t>8/5/2015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951AC-ABD0-4ED0-8F48-AFCB3E17C9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52B9E4-55E0-4DB9-AE4A-75B51582DCB9}" type="datetimeFigureOut">
              <a:rPr lang="en-US" smtClean="0"/>
              <a:pPr/>
              <a:t>8/5/2015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951AC-ABD0-4ED0-8F48-AFCB3E17C9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452B9E4-55E0-4DB9-AE4A-75B51582DCB9}" type="datetimeFigureOut">
              <a:rPr lang="en-US" smtClean="0"/>
              <a:pPr/>
              <a:t>8/5/2015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1951AC-ABD0-4ED0-8F48-AFCB3E17C9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452B9E4-55E0-4DB9-AE4A-75B51582DCB9}" type="datetimeFigureOut">
              <a:rPr lang="en-US" smtClean="0"/>
              <a:pPr/>
              <a:t>8/5/2015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1951AC-ABD0-4ED0-8F48-AFCB3E17C9BA}"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E452B9E4-55E0-4DB9-AE4A-75B51582DCB9}" type="datetimeFigureOut">
              <a:rPr lang="en-US" smtClean="0"/>
              <a:pPr/>
              <a:t>8/5/2015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1951AC-ABD0-4ED0-8F48-AFCB3E17C9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E452B9E4-55E0-4DB9-AE4A-75B51582DCB9}" type="datetimeFigureOut">
              <a:rPr lang="en-US" smtClean="0"/>
              <a:pPr/>
              <a:t>8/5/2015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1951AC-ABD0-4ED0-8F48-AFCB3E17C9BA}"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452B9E4-55E0-4DB9-AE4A-75B51582DCB9}" type="datetimeFigureOut">
              <a:rPr lang="en-US" smtClean="0"/>
              <a:pPr/>
              <a:t>8/5/2015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951AC-ABD0-4ED0-8F48-AFCB3E17C9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452B9E4-55E0-4DB9-AE4A-75B51582DCB9}" type="datetimeFigureOut">
              <a:rPr lang="en-US" smtClean="0"/>
              <a:pPr/>
              <a:t>8/5/2015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951AC-ABD0-4ED0-8F48-AFCB3E17C9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452B9E4-55E0-4DB9-AE4A-75B51582DCB9}" type="datetimeFigureOut">
              <a:rPr lang="en-US" smtClean="0"/>
              <a:pPr/>
              <a:t>8/5/2015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951AC-ABD0-4ED0-8F48-AFCB3E17C9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E452B9E4-55E0-4DB9-AE4A-75B51582DCB9}" type="datetimeFigureOut">
              <a:rPr lang="en-US" smtClean="0"/>
              <a:pPr/>
              <a:t>8/5/2015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1951AC-ABD0-4ED0-8F48-AFCB3E17C9B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452B9E4-55E0-4DB9-AE4A-75B51582DCB9}" type="datetimeFigureOut">
              <a:rPr lang="en-US" smtClean="0"/>
              <a:pPr/>
              <a:t>8/5/2015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1951AC-ABD0-4ED0-8F48-AFCB3E17C9B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vsdatabaseguide.codeplex.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odexframework.com/sqlhero"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codexframework.com/feedback" TargetMode="External"/><Relationship Id="rId2" Type="http://schemas.openxmlformats.org/officeDocument/2006/relationships/hyperlink" Target="http://www.codexframework.com/training" TargetMode="External"/><Relationship Id="rId1" Type="http://schemas.openxmlformats.org/officeDocument/2006/relationships/slideLayout" Target="../slideLayouts/slideLayout2.xml"/><Relationship Id="rId4" Type="http://schemas.openxmlformats.org/officeDocument/2006/relationships/hyperlink" Target="mailto:joelc@codexframework.com"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SQL Source Control Solutions</a:t>
            </a:r>
            <a:endParaRPr lang="en-US" dirty="0"/>
          </a:p>
        </p:txBody>
      </p:sp>
      <p:sp>
        <p:nvSpPr>
          <p:cNvPr id="3" name="Subtitle 2"/>
          <p:cNvSpPr>
            <a:spLocks noGrp="1"/>
          </p:cNvSpPr>
          <p:nvPr>
            <p:ph type="subTitle" idx="1"/>
          </p:nvPr>
        </p:nvSpPr>
        <p:spPr/>
        <p:txBody>
          <a:bodyPr/>
          <a:lstStyle/>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#2:  Home-grown</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Example from recent project (4 team members)</a:t>
            </a:r>
          </a:p>
          <a:p>
            <a:r>
              <a:rPr lang="en-US" dirty="0" smtClean="0"/>
              <a:t>Naming conventions allowed for sharing a common database with another major system</a:t>
            </a:r>
          </a:p>
          <a:p>
            <a:pPr lvl="1"/>
            <a:r>
              <a:rPr lang="en-US" dirty="0" smtClean="0"/>
              <a:t>Promoted objects changed since last deployment from dev to QA, meeting naming criteria</a:t>
            </a:r>
          </a:p>
          <a:p>
            <a:pPr lvl="1"/>
            <a:r>
              <a:rPr lang="en-US" dirty="0" smtClean="0"/>
              <a:t>Handled all objects nearly flawlessly</a:t>
            </a:r>
          </a:p>
          <a:p>
            <a:pPr lvl="1"/>
            <a:r>
              <a:rPr lang="en-US" dirty="0" smtClean="0"/>
              <a:t>Removed me from the build process! (.</a:t>
            </a:r>
            <a:r>
              <a:rPr lang="en-US" dirty="0" err="1" smtClean="0"/>
              <a:t>cmd</a:t>
            </a:r>
            <a:r>
              <a:rPr lang="en-US" dirty="0" smtClean="0"/>
              <a:t> file)</a:t>
            </a:r>
          </a:p>
          <a:p>
            <a:pPr lvl="1"/>
            <a:r>
              <a:rPr lang="en-US" dirty="0" smtClean="0"/>
              <a:t>Build could be completed in a few minutes</a:t>
            </a:r>
          </a:p>
          <a:p>
            <a:pPr lvl="1"/>
            <a:r>
              <a:rPr lang="en-US" dirty="0" smtClean="0"/>
              <a:t>From QA To Prod has to become more managed</a:t>
            </a:r>
          </a:p>
          <a:p>
            <a:r>
              <a:rPr lang="en-US" dirty="0" smtClean="0"/>
              <a:t>Advantage was simplicity, team acceptance</a:t>
            </a:r>
          </a:p>
          <a:p>
            <a:r>
              <a:rPr lang="en-US" dirty="0" smtClean="0"/>
              <a:t>Disadvantage is it will not scale well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#3:  SSMS + SCS</a:t>
            </a:r>
            <a:endParaRPr lang="en-US" dirty="0"/>
          </a:p>
        </p:txBody>
      </p:sp>
      <p:sp>
        <p:nvSpPr>
          <p:cNvPr id="4" name="Content Placeholder 2"/>
          <p:cNvSpPr txBox="1">
            <a:spLocks/>
          </p:cNvSpPr>
          <p:nvPr/>
        </p:nvSpPr>
        <p:spPr>
          <a:xfrm>
            <a:off x="304800" y="1447800"/>
            <a:ext cx="8686800" cy="4525963"/>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lang="en-US" sz="3200" dirty="0" smtClean="0">
                <a:solidFill>
                  <a:schemeClr val="tx2"/>
                </a:solidFill>
              </a:rPr>
              <a:t>Available for quite some time now</a:t>
            </a: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lang="en-US" sz="3200" dirty="0" smtClean="0">
                <a:solidFill>
                  <a:schemeClr val="tx2"/>
                </a:solidFill>
              </a:rPr>
              <a:t>On a deprecated path</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lang="en-US" sz="3200" dirty="0" smtClean="0">
                <a:solidFill>
                  <a:schemeClr val="tx2"/>
                </a:solidFill>
              </a:rPr>
              <a:t>History of changes technically present:</a:t>
            </a:r>
            <a:endParaRPr kumimoji="0" lang="en-US" sz="3200" b="0" i="0" u="none" strike="noStrike" kern="1200" cap="none" spc="0" normalizeH="0" noProof="0" dirty="0" smtClean="0">
              <a:ln>
                <a:noFill/>
              </a:ln>
              <a:solidFill>
                <a:schemeClr val="tx2"/>
              </a:solidFill>
              <a:effectLst/>
              <a:uLnTx/>
              <a:uFillTx/>
              <a:latin typeface="+mn-lt"/>
              <a:ea typeface="+mn-ea"/>
              <a:cs typeface="+mn-cs"/>
            </a:endParaRPr>
          </a:p>
          <a:p>
            <a:pPr marL="800100" lvl="1" indent="-342900">
              <a:spcBef>
                <a:spcPct val="20000"/>
              </a:spcBef>
              <a:buClr>
                <a:schemeClr val="accent1"/>
              </a:buClr>
              <a:buSzPct val="70000"/>
              <a:buFont typeface="Wingdings 2"/>
              <a:buChar char=""/>
              <a:defRPr/>
            </a:pPr>
            <a:r>
              <a:rPr lang="en-US" sz="3200" dirty="0" smtClean="0">
                <a:solidFill>
                  <a:schemeClr val="tx2"/>
                </a:solidFill>
              </a:rPr>
              <a:t>Would be possible to rebuild all for every build</a:t>
            </a:r>
          </a:p>
          <a:p>
            <a:pPr marL="800100" lvl="1" indent="-342900">
              <a:spcBef>
                <a:spcPct val="20000"/>
              </a:spcBef>
              <a:buClr>
                <a:schemeClr val="accent1"/>
              </a:buClr>
              <a:buSzPct val="70000"/>
              <a:buFont typeface="Wingdings 2"/>
              <a:buChar char=""/>
              <a:defRPr/>
            </a:pPr>
            <a:r>
              <a:rPr kumimoji="0" lang="en-US" sz="3200" b="0" i="0" u="none" strike="noStrike" kern="1200" cap="none" spc="0" normalizeH="0" baseline="0" noProof="0" dirty="0" smtClean="0">
                <a:ln>
                  <a:noFill/>
                </a:ln>
                <a:solidFill>
                  <a:schemeClr val="tx2"/>
                </a:solidFill>
                <a:effectLst/>
                <a:uLnTx/>
                <a:uFillTx/>
                <a:latin typeface="+mn-lt"/>
                <a:ea typeface="+mn-ea"/>
                <a:cs typeface="+mn-cs"/>
              </a:rPr>
              <a:t>Does</a:t>
            </a:r>
            <a:r>
              <a:rPr kumimoji="0" lang="en-US" sz="3200" b="0" i="0" u="none" strike="noStrike" kern="1200" cap="none" spc="0" normalizeH="0" noProof="0" dirty="0" smtClean="0">
                <a:ln>
                  <a:noFill/>
                </a:ln>
                <a:solidFill>
                  <a:schemeClr val="tx2"/>
                </a:solidFill>
                <a:effectLst/>
                <a:uLnTx/>
                <a:uFillTx/>
                <a:latin typeface="+mn-lt"/>
                <a:ea typeface="+mn-ea"/>
                <a:cs typeface="+mn-cs"/>
              </a:rPr>
              <a:t> offer way to search for changes, but a bit clunky</a:t>
            </a: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3200" b="0" i="0" u="none" strike="noStrike" kern="1200" cap="none" spc="0" normalizeH="0" baseline="0" noProof="0" dirty="0" smtClean="0">
                <a:ln>
                  <a:noFill/>
                </a:ln>
                <a:solidFill>
                  <a:schemeClr val="tx2"/>
                </a:solidFill>
                <a:effectLst/>
                <a:uLnTx/>
                <a:uFillTx/>
                <a:latin typeface="+mn-lt"/>
                <a:ea typeface="+mn-ea"/>
                <a:cs typeface="+mn-cs"/>
              </a:rPr>
              <a:t>Demo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#4:  VS 2010 + TFS</a:t>
            </a:r>
            <a:endParaRPr lang="en-US" dirty="0"/>
          </a:p>
        </p:txBody>
      </p:sp>
      <p:sp>
        <p:nvSpPr>
          <p:cNvPr id="3" name="Content Placeholder 2"/>
          <p:cNvSpPr>
            <a:spLocks noGrp="1"/>
          </p:cNvSpPr>
          <p:nvPr>
            <p:ph idx="1"/>
          </p:nvPr>
        </p:nvSpPr>
        <p:spPr>
          <a:xfrm>
            <a:off x="304800" y="1371600"/>
            <a:ext cx="8686800" cy="5257800"/>
          </a:xfrm>
        </p:spPr>
        <p:txBody>
          <a:bodyPr>
            <a:normAutofit fontScale="92500" lnSpcReduction="10000"/>
          </a:bodyPr>
          <a:lstStyle/>
          <a:p>
            <a:r>
              <a:rPr lang="en-US" dirty="0" smtClean="0"/>
              <a:t>Microsoft’s guidance:</a:t>
            </a:r>
          </a:p>
          <a:p>
            <a:pPr lvl="1"/>
            <a:r>
              <a:rPr lang="en-US" dirty="0" smtClean="0">
                <a:hlinkClick r:id="rId2"/>
              </a:rPr>
              <a:t>http://vsdatabaseguide.codeplex.com</a:t>
            </a:r>
            <a:endParaRPr lang="en-US" dirty="0" smtClean="0"/>
          </a:p>
          <a:p>
            <a:r>
              <a:rPr lang="en-US" dirty="0" smtClean="0"/>
              <a:t>VS 2010 Database Project</a:t>
            </a:r>
          </a:p>
          <a:p>
            <a:pPr lvl="1"/>
            <a:r>
              <a:rPr lang="en-US" dirty="0" smtClean="0"/>
              <a:t>Trend is to move DB development into Visual Studio</a:t>
            </a:r>
          </a:p>
          <a:p>
            <a:pPr lvl="1"/>
            <a:r>
              <a:rPr lang="en-US" dirty="0" smtClean="0"/>
              <a:t>Deltas are key of the process, originating from the DB project as source (p.61)</a:t>
            </a:r>
          </a:p>
          <a:p>
            <a:pPr lvl="1"/>
            <a:r>
              <a:rPr lang="en-US" dirty="0" smtClean="0"/>
              <a:t>Supports Continuous Integration, automation</a:t>
            </a:r>
          </a:p>
          <a:p>
            <a:pPr lvl="1"/>
            <a:r>
              <a:rPr lang="en-US" dirty="0" smtClean="0"/>
              <a:t>Don’t assume it’s a perfect process!  (example)</a:t>
            </a:r>
          </a:p>
          <a:p>
            <a:pPr lvl="1"/>
            <a:r>
              <a:rPr lang="en-US" dirty="0" smtClean="0"/>
              <a:t>Is important to link objects to builds / work items</a:t>
            </a:r>
          </a:p>
          <a:p>
            <a:pPr lvl="1"/>
            <a:r>
              <a:rPr lang="en-US" dirty="0" smtClean="0"/>
              <a:t>Other benefits such as validation of model prior to deploy</a:t>
            </a:r>
          </a:p>
          <a:p>
            <a:pPr lvl="1"/>
            <a:r>
              <a:rPr lang="en-US" dirty="0" smtClean="0"/>
              <a:t>Demo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33400" y="228600"/>
            <a:ext cx="8153400" cy="63656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Strategy #5:  Red Gate SQL Source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convenient interface to manipulate the file-backed objects, from SSMS</a:t>
            </a:r>
          </a:p>
          <a:p>
            <a:pPr lvl="1"/>
            <a:r>
              <a:rPr lang="en-US" dirty="0" smtClean="0"/>
              <a:t>Shared database model not encouraged</a:t>
            </a:r>
          </a:p>
          <a:p>
            <a:pPr lvl="1"/>
            <a:r>
              <a:rPr lang="en-US" dirty="0" smtClean="0"/>
              <a:t>Does not expose “state” related to SCS</a:t>
            </a:r>
          </a:p>
          <a:p>
            <a:r>
              <a:rPr lang="en-US" dirty="0" smtClean="0"/>
              <a:t>Other bells and whistles</a:t>
            </a:r>
          </a:p>
          <a:p>
            <a:r>
              <a:rPr lang="en-US" dirty="0" smtClean="0"/>
              <a:t>Demo</a:t>
            </a:r>
          </a:p>
          <a:p>
            <a:r>
              <a:rPr lang="en-US" dirty="0" smtClean="0"/>
              <a:t>Why do you think they did this??</a:t>
            </a:r>
          </a:p>
          <a:p>
            <a:pPr lvl="1"/>
            <a:r>
              <a:rPr lang="en-US" i="1" dirty="0" smtClean="0"/>
              <a:t>Transparency</a:t>
            </a:r>
            <a:r>
              <a:rPr lang="en-US" dirty="0" smtClean="0"/>
              <a:t> a major driver here</a:t>
            </a:r>
          </a:p>
          <a:p>
            <a:pPr lvl="1"/>
            <a:r>
              <a:rPr lang="en-US" i="1" dirty="0" smtClean="0"/>
              <a:t>Familiarity</a:t>
            </a:r>
            <a:r>
              <a:rPr lang="en-US" dirty="0" smtClean="0"/>
              <a:t> is another (may not like it, but it’s </a:t>
            </a:r>
            <a:r>
              <a:rPr lang="en-US" i="1" dirty="0" smtClean="0"/>
              <a:t>real</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Tier Applications (DAC)</a:t>
            </a:r>
            <a:endParaRPr lang="en-US" dirty="0"/>
          </a:p>
        </p:txBody>
      </p:sp>
      <p:sp>
        <p:nvSpPr>
          <p:cNvPr id="3" name="Content Placeholder 2"/>
          <p:cNvSpPr>
            <a:spLocks noGrp="1"/>
          </p:cNvSpPr>
          <p:nvPr>
            <p:ph idx="1"/>
          </p:nvPr>
        </p:nvSpPr>
        <p:spPr>
          <a:xfrm>
            <a:off x="304800" y="1371600"/>
            <a:ext cx="8686800" cy="5257800"/>
          </a:xfrm>
        </p:spPr>
        <p:txBody>
          <a:bodyPr>
            <a:normAutofit fontScale="77500" lnSpcReduction="20000"/>
          </a:bodyPr>
          <a:lstStyle/>
          <a:p>
            <a:r>
              <a:rPr lang="en-US" dirty="0" smtClean="0"/>
              <a:t>Package objects in a way that let you deploy a whole database</a:t>
            </a:r>
          </a:p>
          <a:p>
            <a:pPr lvl="1"/>
            <a:r>
              <a:rPr lang="en-US" dirty="0" smtClean="0"/>
              <a:t>A DAC package cannot upgrade an existing database; it will always deploy a new database with the changed schema. When you have deployed the new database schema to the server, you will have to make sure that the old data is migrated to the new database</a:t>
            </a:r>
          </a:p>
          <a:p>
            <a:r>
              <a:rPr lang="en-US" dirty="0" smtClean="0"/>
              <a:t>DAC projects are intended for and targeted to small database projects. For example, they can be simply used by an ISV to populate a common standard schema to a server</a:t>
            </a:r>
          </a:p>
          <a:p>
            <a:r>
              <a:rPr lang="en-US" dirty="0" smtClean="0"/>
              <a:t>Not really intended to </a:t>
            </a:r>
            <a:r>
              <a:rPr lang="en-US" i="1" dirty="0" smtClean="0"/>
              <a:t>be</a:t>
            </a:r>
            <a:r>
              <a:rPr lang="en-US" dirty="0" smtClean="0"/>
              <a:t> a build process since does not really address selective / combined / multi-branch deployments</a:t>
            </a:r>
          </a:p>
          <a:p>
            <a:r>
              <a:rPr lang="en-US" dirty="0" smtClean="0"/>
              <a:t>Does not address base “source of truth” requirements in itself</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Constraints…</a:t>
            </a:r>
            <a:endParaRPr lang="en-US" dirty="0"/>
          </a:p>
        </p:txBody>
      </p:sp>
      <p:sp>
        <p:nvSpPr>
          <p:cNvPr id="3" name="Content Placeholder 2"/>
          <p:cNvSpPr>
            <a:spLocks noGrp="1"/>
          </p:cNvSpPr>
          <p:nvPr>
            <p:ph idx="1"/>
          </p:nvPr>
        </p:nvSpPr>
        <p:spPr/>
        <p:txBody>
          <a:bodyPr/>
          <a:lstStyle/>
          <a:p>
            <a:r>
              <a:rPr lang="en-US" dirty="0" smtClean="0"/>
              <a:t>Size and “will” of IT shop</a:t>
            </a:r>
          </a:p>
          <a:p>
            <a:r>
              <a:rPr lang="en-US" dirty="0" smtClean="0"/>
              <a:t>Size of the project, methodology, etc.</a:t>
            </a:r>
          </a:p>
          <a:p>
            <a:r>
              <a:rPr lang="en-US" dirty="0" smtClean="0"/>
              <a:t>What you have available (e.g. VS 2010?)</a:t>
            </a:r>
          </a:p>
          <a:p>
            <a:r>
              <a:rPr lang="en-US" dirty="0" smtClean="0"/>
              <a:t>Observation:  “we” often shy away from complexity even at the expense of some problems down the road</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Another Possible Approach</a:t>
            </a:r>
            <a:endParaRPr lang="en-US" dirty="0"/>
          </a:p>
        </p:txBody>
      </p:sp>
      <p:sp>
        <p:nvSpPr>
          <p:cNvPr id="3" name="Content Placeholder 2"/>
          <p:cNvSpPr>
            <a:spLocks noGrp="1"/>
          </p:cNvSpPr>
          <p:nvPr>
            <p:ph idx="1"/>
          </p:nvPr>
        </p:nvSpPr>
        <p:spPr>
          <a:xfrm>
            <a:off x="152400" y="1219200"/>
            <a:ext cx="8839200" cy="5486400"/>
          </a:xfrm>
        </p:spPr>
        <p:txBody>
          <a:bodyPr>
            <a:normAutofit/>
          </a:bodyPr>
          <a:lstStyle/>
          <a:p>
            <a:r>
              <a:rPr lang="en-US" dirty="0" smtClean="0"/>
              <a:t>Still evolving: </a:t>
            </a:r>
            <a:r>
              <a:rPr lang="en-US" dirty="0" smtClean="0">
                <a:hlinkClick r:id="rId2"/>
              </a:rPr>
              <a:t>www.codexframework.com/sqlhero</a:t>
            </a:r>
            <a:endParaRPr lang="en-US" dirty="0" smtClean="0"/>
          </a:p>
          <a:p>
            <a:r>
              <a:rPr lang="en-US" dirty="0" smtClean="0"/>
              <a:t>Design Goals:</a:t>
            </a:r>
          </a:p>
          <a:p>
            <a:pPr lvl="1"/>
            <a:r>
              <a:rPr lang="en-US" dirty="0" smtClean="0"/>
              <a:t>Work in environment that integrates with VS 2010 Database Projects (and TFS source control)</a:t>
            </a:r>
          </a:p>
          <a:p>
            <a:pPr lvl="2"/>
            <a:r>
              <a:rPr lang="en-US" dirty="0" smtClean="0"/>
              <a:t>Leverage best of guidance</a:t>
            </a:r>
          </a:p>
          <a:p>
            <a:pPr lvl="1"/>
            <a:r>
              <a:rPr lang="en-US" dirty="0" smtClean="0"/>
              <a:t>Allow me to still execute T-SQL scripts which can in turn update the 2010 DB Project source of truth</a:t>
            </a:r>
          </a:p>
          <a:p>
            <a:pPr lvl="2"/>
            <a:r>
              <a:rPr lang="en-US" dirty="0" smtClean="0"/>
              <a:t>Code Generation (SQL-based objects / data)</a:t>
            </a:r>
          </a:p>
          <a:p>
            <a:pPr lvl="2"/>
            <a:r>
              <a:rPr lang="en-US" dirty="0" smtClean="0"/>
              <a:t>Tool for DBA’s who may make changes out-of-band</a:t>
            </a:r>
          </a:p>
          <a:p>
            <a:pPr lvl="2"/>
            <a:r>
              <a:rPr lang="en-US" dirty="0" smtClean="0"/>
              <a:t>Lets one work in both “old” and “new” ways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(2)</a:t>
            </a:r>
            <a:endParaRPr lang="en-US" dirty="0"/>
          </a:p>
        </p:txBody>
      </p:sp>
      <p:sp>
        <p:nvSpPr>
          <p:cNvPr id="3" name="Content Placeholder 2"/>
          <p:cNvSpPr>
            <a:spLocks noGrp="1"/>
          </p:cNvSpPr>
          <p:nvPr>
            <p:ph idx="1"/>
          </p:nvPr>
        </p:nvSpPr>
        <p:spPr>
          <a:xfrm>
            <a:off x="457200" y="1295400"/>
            <a:ext cx="8229600" cy="5334000"/>
          </a:xfrm>
        </p:spPr>
        <p:txBody>
          <a:bodyPr>
            <a:normAutofit lnSpcReduction="10000"/>
          </a:bodyPr>
          <a:lstStyle/>
          <a:p>
            <a:r>
              <a:rPr lang="en-US" dirty="0" smtClean="0"/>
              <a:t>Design Goals, continued:</a:t>
            </a:r>
          </a:p>
          <a:p>
            <a:pPr lvl="1"/>
            <a:r>
              <a:rPr lang="en-US" dirty="0" smtClean="0"/>
              <a:t>If you’re off-line, should still be able to work with a functional sandbox database and have changes be tracked and later applied to SCS</a:t>
            </a:r>
          </a:p>
          <a:p>
            <a:pPr lvl="1"/>
            <a:r>
              <a:rPr lang="en-US" dirty="0" smtClean="0"/>
              <a:t>Plug-in based, meaning different kinds of SCS can be supported (TFS, SVN, VSS)</a:t>
            </a:r>
          </a:p>
          <a:p>
            <a:pPr lvl="1"/>
            <a:r>
              <a:rPr lang="en-US" dirty="0" smtClean="0"/>
              <a:t>Centralized admin / </a:t>
            </a:r>
            <a:r>
              <a:rPr lang="en-US" dirty="0" err="1" smtClean="0"/>
              <a:t>config</a:t>
            </a:r>
            <a:r>
              <a:rPr lang="en-US" dirty="0" smtClean="0"/>
              <a:t>, as much as possible</a:t>
            </a:r>
          </a:p>
          <a:p>
            <a:pPr lvl="1"/>
            <a:r>
              <a:rPr lang="en-US" dirty="0" smtClean="0"/>
              <a:t>Command-line options</a:t>
            </a:r>
          </a:p>
          <a:p>
            <a:pPr lvl="1"/>
            <a:r>
              <a:rPr lang="en-US" dirty="0" smtClean="0"/>
              <a:t>Avoid the issues with shared dev databases</a:t>
            </a:r>
          </a:p>
          <a:p>
            <a:pPr lvl="1"/>
            <a:r>
              <a:rPr lang="en-US" dirty="0" smtClean="0"/>
              <a:t>Address lots of the “little things”</a:t>
            </a:r>
          </a:p>
          <a:p>
            <a:pPr lvl="1"/>
            <a:r>
              <a:rPr lang="en-US" dirty="0" smtClean="0"/>
              <a:t>Demo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n 3"/>
          <p:cNvSpPr/>
          <p:nvPr/>
        </p:nvSpPr>
        <p:spPr>
          <a:xfrm>
            <a:off x="6553200" y="12192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692731" y="2895600"/>
            <a:ext cx="1232069" cy="369332"/>
          </a:xfrm>
          <a:prstGeom prst="rect">
            <a:avLst/>
          </a:prstGeom>
          <a:noFill/>
        </p:spPr>
        <p:txBody>
          <a:bodyPr wrap="none" rtlCol="0">
            <a:spAutoFit/>
          </a:bodyPr>
          <a:lstStyle/>
          <a:p>
            <a:r>
              <a:rPr lang="en-US" dirty="0" smtClean="0"/>
              <a:t>Production</a:t>
            </a:r>
            <a:endParaRPr lang="en-US" dirty="0"/>
          </a:p>
        </p:txBody>
      </p:sp>
      <p:sp>
        <p:nvSpPr>
          <p:cNvPr id="6" name="Can 5"/>
          <p:cNvSpPr/>
          <p:nvPr/>
        </p:nvSpPr>
        <p:spPr>
          <a:xfrm>
            <a:off x="457200" y="16764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3581400" y="3505200"/>
            <a:ext cx="1371600" cy="16002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TextBox 7"/>
          <p:cNvSpPr txBox="1"/>
          <p:nvPr/>
        </p:nvSpPr>
        <p:spPr>
          <a:xfrm>
            <a:off x="3505200" y="5181600"/>
            <a:ext cx="1611723" cy="646331"/>
          </a:xfrm>
          <a:prstGeom prst="rect">
            <a:avLst/>
          </a:prstGeom>
          <a:noFill/>
        </p:spPr>
        <p:txBody>
          <a:bodyPr wrap="none" rtlCol="0">
            <a:spAutoFit/>
          </a:bodyPr>
          <a:lstStyle/>
          <a:p>
            <a:r>
              <a:rPr lang="en-US" dirty="0" smtClean="0"/>
              <a:t>Source Control</a:t>
            </a:r>
          </a:p>
          <a:p>
            <a:r>
              <a:rPr lang="en-US" dirty="0" smtClean="0"/>
              <a:t>Repository</a:t>
            </a:r>
            <a:endParaRPr lang="en-US" dirty="0"/>
          </a:p>
        </p:txBody>
      </p:sp>
      <p:sp>
        <p:nvSpPr>
          <p:cNvPr id="9" name="TextBox 8"/>
          <p:cNvSpPr txBox="1"/>
          <p:nvPr/>
        </p:nvSpPr>
        <p:spPr>
          <a:xfrm>
            <a:off x="970002" y="3364468"/>
            <a:ext cx="553998" cy="369332"/>
          </a:xfrm>
          <a:prstGeom prst="rect">
            <a:avLst/>
          </a:prstGeom>
          <a:noFill/>
        </p:spPr>
        <p:txBody>
          <a:bodyPr wrap="none" rtlCol="0">
            <a:spAutoFit/>
          </a:bodyPr>
          <a:lstStyle/>
          <a:p>
            <a:r>
              <a:rPr lang="en-US" dirty="0" smtClean="0"/>
              <a:t>Dev</a:t>
            </a:r>
            <a:endParaRPr lang="en-US" dirty="0"/>
          </a:p>
        </p:txBody>
      </p:sp>
      <p:cxnSp>
        <p:nvCxnSpPr>
          <p:cNvPr id="10" name="Straight Arrow Connector 9"/>
          <p:cNvCxnSpPr>
            <a:stCxn id="11" idx="2"/>
          </p:cNvCxnSpPr>
          <p:nvPr/>
        </p:nvCxnSpPr>
        <p:spPr>
          <a:xfrm rot="16200000" flipH="1">
            <a:off x="2909687" y="2528687"/>
            <a:ext cx="1535668" cy="2649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14600" y="1524000"/>
            <a:ext cx="2060885" cy="369332"/>
          </a:xfrm>
          <a:prstGeom prst="rect">
            <a:avLst/>
          </a:prstGeom>
          <a:noFill/>
        </p:spPr>
        <p:txBody>
          <a:bodyPr wrap="none" rtlCol="0">
            <a:spAutoFit/>
          </a:bodyPr>
          <a:lstStyle/>
          <a:p>
            <a:r>
              <a:rPr lang="en-US" dirty="0" smtClean="0"/>
              <a:t>Development effort</a:t>
            </a:r>
            <a:endParaRPr lang="en-US" dirty="0"/>
          </a:p>
        </p:txBody>
      </p:sp>
      <p:cxnSp>
        <p:nvCxnSpPr>
          <p:cNvPr id="14" name="Straight Arrow Connector 13"/>
          <p:cNvCxnSpPr/>
          <p:nvPr/>
        </p:nvCxnSpPr>
        <p:spPr>
          <a:xfrm flipV="1">
            <a:off x="5105400" y="24384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181600" y="2602468"/>
            <a:ext cx="787395" cy="369332"/>
          </a:xfrm>
          <a:prstGeom prst="rect">
            <a:avLst/>
          </a:prstGeom>
          <a:noFill/>
        </p:spPr>
        <p:txBody>
          <a:bodyPr wrap="none" rtlCol="0">
            <a:spAutoFit/>
          </a:bodyPr>
          <a:lstStyle/>
          <a:p>
            <a:r>
              <a:rPr lang="en-US" dirty="0" smtClean="0"/>
              <a:t>Builds</a:t>
            </a:r>
            <a:endParaRPr lang="en-US" dirty="0"/>
          </a:p>
        </p:txBody>
      </p:sp>
      <p:cxnSp>
        <p:nvCxnSpPr>
          <p:cNvPr id="16" name="Straight Arrow Connector 15"/>
          <p:cNvCxnSpPr/>
          <p:nvPr/>
        </p:nvCxnSpPr>
        <p:spPr>
          <a:xfrm rot="16200000" flipV="1">
            <a:off x="7772400" y="2895600"/>
            <a:ext cx="1219200" cy="6096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772400" y="3886200"/>
            <a:ext cx="1326004" cy="1200329"/>
          </a:xfrm>
          <a:prstGeom prst="rect">
            <a:avLst/>
          </a:prstGeom>
          <a:noFill/>
        </p:spPr>
        <p:txBody>
          <a:bodyPr wrap="none" rtlCol="0">
            <a:spAutoFit/>
          </a:bodyPr>
          <a:lstStyle/>
          <a:p>
            <a:r>
              <a:rPr lang="en-US" dirty="0" smtClean="0"/>
              <a:t>Out-of-band</a:t>
            </a:r>
          </a:p>
          <a:p>
            <a:r>
              <a:rPr lang="en-US" dirty="0" smtClean="0"/>
              <a:t>(e.g.</a:t>
            </a:r>
          </a:p>
          <a:p>
            <a:r>
              <a:rPr lang="en-US" dirty="0" smtClean="0"/>
              <a:t>hot-fixes</a:t>
            </a:r>
          </a:p>
          <a:p>
            <a:r>
              <a:rPr lang="en-US" dirty="0" smtClean="0"/>
              <a:t>only)</a:t>
            </a:r>
            <a:endParaRPr lang="en-US" dirty="0"/>
          </a:p>
        </p:txBody>
      </p:sp>
      <p:cxnSp>
        <p:nvCxnSpPr>
          <p:cNvPr id="23" name="Straight Arrow Connector 22"/>
          <p:cNvCxnSpPr>
            <a:stCxn id="11" idx="2"/>
          </p:cNvCxnSpPr>
          <p:nvPr/>
        </p:nvCxnSpPr>
        <p:spPr>
          <a:xfrm rot="5400000">
            <a:off x="2452487" y="1345846"/>
            <a:ext cx="545070" cy="16400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0800000" flipV="1">
            <a:off x="5029200" y="4495800"/>
            <a:ext cx="2743200" cy="762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09600" y="381000"/>
            <a:ext cx="2574551" cy="584775"/>
          </a:xfrm>
          <a:prstGeom prst="rect">
            <a:avLst/>
          </a:prstGeom>
          <a:noFill/>
        </p:spPr>
        <p:txBody>
          <a:bodyPr wrap="none" rtlCol="0">
            <a:spAutoFit/>
          </a:bodyPr>
          <a:lstStyle/>
          <a:p>
            <a:r>
              <a:rPr lang="en-US" sz="3200" dirty="0" smtClean="0"/>
              <a:t>Traditional #1</a:t>
            </a:r>
            <a:endParaRPr lang="en-US" sz="3200" dirty="0"/>
          </a:p>
        </p:txBody>
      </p:sp>
      <p:sp>
        <p:nvSpPr>
          <p:cNvPr id="18" name="Can 17"/>
          <p:cNvSpPr/>
          <p:nvPr/>
        </p:nvSpPr>
        <p:spPr>
          <a:xfrm>
            <a:off x="685800" y="49530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rot="10800000" flipV="1">
            <a:off x="2133600" y="45720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184405" y="4659868"/>
            <a:ext cx="787395" cy="369332"/>
          </a:xfrm>
          <a:prstGeom prst="rect">
            <a:avLst/>
          </a:prstGeom>
          <a:noFill/>
        </p:spPr>
        <p:txBody>
          <a:bodyPr wrap="none" rtlCol="0">
            <a:spAutoFit/>
          </a:bodyPr>
          <a:lstStyle/>
          <a:p>
            <a:r>
              <a:rPr lang="en-US" dirty="0" smtClean="0"/>
              <a:t>Builds</a:t>
            </a:r>
            <a:endParaRPr lang="en-US" dirty="0"/>
          </a:p>
        </p:txBody>
      </p:sp>
      <p:sp>
        <p:nvSpPr>
          <p:cNvPr id="21" name="TextBox 20"/>
          <p:cNvSpPr txBox="1"/>
          <p:nvPr/>
        </p:nvSpPr>
        <p:spPr>
          <a:xfrm>
            <a:off x="2133600" y="6183868"/>
            <a:ext cx="1820755" cy="369332"/>
          </a:xfrm>
          <a:prstGeom prst="rect">
            <a:avLst/>
          </a:prstGeom>
          <a:noFill/>
        </p:spPr>
        <p:txBody>
          <a:bodyPr wrap="none" rtlCol="0">
            <a:spAutoFit/>
          </a:bodyPr>
          <a:lstStyle/>
          <a:p>
            <a:r>
              <a:rPr lang="en-US" dirty="0" smtClean="0"/>
              <a:t>Staging / Testing</a:t>
            </a:r>
            <a:endParaRPr lang="en-US" dirty="0"/>
          </a:p>
        </p:txBody>
      </p:sp>
      <p:sp>
        <p:nvSpPr>
          <p:cNvPr id="22" name="TextBox 21"/>
          <p:cNvSpPr txBox="1"/>
          <p:nvPr/>
        </p:nvSpPr>
        <p:spPr>
          <a:xfrm>
            <a:off x="3711725" y="2514600"/>
            <a:ext cx="936475" cy="369332"/>
          </a:xfrm>
          <a:prstGeom prst="rect">
            <a:avLst/>
          </a:prstGeom>
          <a:noFill/>
        </p:spPr>
        <p:txBody>
          <a:bodyPr wrap="none" rtlCol="0">
            <a:spAutoFit/>
          </a:bodyPr>
          <a:lstStyle/>
          <a:p>
            <a:r>
              <a:rPr lang="en-US" dirty="0" smtClean="0"/>
              <a:t>Commit</a:t>
            </a:r>
            <a:endParaRPr lang="en-US" dirty="0"/>
          </a:p>
        </p:txBody>
      </p:sp>
      <p:cxnSp>
        <p:nvCxnSpPr>
          <p:cNvPr id="25" name="Straight Arrow Connector 24"/>
          <p:cNvCxnSpPr/>
          <p:nvPr/>
        </p:nvCxnSpPr>
        <p:spPr>
          <a:xfrm rot="10800000">
            <a:off x="1905000" y="2590800"/>
            <a:ext cx="5867400" cy="14478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304800" y="1325562"/>
            <a:ext cx="8686800" cy="5075238"/>
          </a:xfrm>
        </p:spPr>
        <p:txBody>
          <a:bodyPr>
            <a:normAutofit fontScale="85000" lnSpcReduction="20000"/>
          </a:bodyPr>
          <a:lstStyle/>
          <a:p>
            <a:r>
              <a:rPr lang="en-US" dirty="0" smtClean="0"/>
              <a:t>Inevitably with large systems…</a:t>
            </a:r>
          </a:p>
          <a:p>
            <a:pPr lvl="1"/>
            <a:r>
              <a:rPr lang="en-US" dirty="0" smtClean="0"/>
              <a:t>Relational databases</a:t>
            </a:r>
          </a:p>
          <a:p>
            <a:pPr lvl="1"/>
            <a:r>
              <a:rPr lang="en-US" dirty="0" smtClean="0"/>
              <a:t>Need to leverage different kinds of schema, programmatic elements, etc.</a:t>
            </a:r>
          </a:p>
          <a:p>
            <a:pPr lvl="1"/>
            <a:r>
              <a:rPr lang="en-US" dirty="0" smtClean="0"/>
              <a:t>Non-trivial complexity (e.g. P&amp;L Reporting)</a:t>
            </a:r>
          </a:p>
          <a:p>
            <a:r>
              <a:rPr lang="en-US" dirty="0" smtClean="0"/>
              <a:t>Different philosophies in terms of SQL</a:t>
            </a:r>
          </a:p>
          <a:p>
            <a:pPr lvl="1"/>
            <a:r>
              <a:rPr lang="en-US" dirty="0" smtClean="0"/>
              <a:t>Considerations:</a:t>
            </a:r>
          </a:p>
          <a:p>
            <a:pPr lvl="2"/>
            <a:r>
              <a:rPr lang="en-US" dirty="0" smtClean="0"/>
              <a:t>Performance</a:t>
            </a:r>
          </a:p>
          <a:p>
            <a:pPr lvl="2"/>
            <a:r>
              <a:rPr lang="en-US" dirty="0" smtClean="0"/>
              <a:t>Round-trips</a:t>
            </a:r>
          </a:p>
          <a:p>
            <a:pPr lvl="2"/>
            <a:r>
              <a:rPr lang="en-US" dirty="0" smtClean="0"/>
              <a:t>Knowledge</a:t>
            </a:r>
          </a:p>
          <a:p>
            <a:r>
              <a:rPr lang="en-US" dirty="0" smtClean="0"/>
              <a:t>Evidence shows “we” have often treated non-SQL code differently from SQL code</a:t>
            </a:r>
          </a:p>
          <a:p>
            <a:r>
              <a:rPr lang="en-US" dirty="0" smtClean="0"/>
              <a:t>If you know of “better ways”, let’s discuss - interactive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n 3"/>
          <p:cNvSpPr/>
          <p:nvPr/>
        </p:nvSpPr>
        <p:spPr>
          <a:xfrm>
            <a:off x="6553200" y="12192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692731" y="2895600"/>
            <a:ext cx="1232069" cy="369332"/>
          </a:xfrm>
          <a:prstGeom prst="rect">
            <a:avLst/>
          </a:prstGeom>
          <a:noFill/>
        </p:spPr>
        <p:txBody>
          <a:bodyPr wrap="none" rtlCol="0">
            <a:spAutoFit/>
          </a:bodyPr>
          <a:lstStyle/>
          <a:p>
            <a:r>
              <a:rPr lang="en-US" dirty="0" smtClean="0"/>
              <a:t>Production</a:t>
            </a:r>
            <a:endParaRPr lang="en-US" dirty="0"/>
          </a:p>
        </p:txBody>
      </p:sp>
      <p:sp>
        <p:nvSpPr>
          <p:cNvPr id="6" name="Can 5"/>
          <p:cNvSpPr/>
          <p:nvPr/>
        </p:nvSpPr>
        <p:spPr>
          <a:xfrm>
            <a:off x="457200" y="16764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3581400" y="3505200"/>
            <a:ext cx="1371600" cy="16002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TextBox 7"/>
          <p:cNvSpPr txBox="1"/>
          <p:nvPr/>
        </p:nvSpPr>
        <p:spPr>
          <a:xfrm>
            <a:off x="3505200" y="5181600"/>
            <a:ext cx="1611723" cy="646331"/>
          </a:xfrm>
          <a:prstGeom prst="rect">
            <a:avLst/>
          </a:prstGeom>
          <a:noFill/>
        </p:spPr>
        <p:txBody>
          <a:bodyPr wrap="none" rtlCol="0">
            <a:spAutoFit/>
          </a:bodyPr>
          <a:lstStyle/>
          <a:p>
            <a:r>
              <a:rPr lang="en-US" dirty="0" smtClean="0"/>
              <a:t>Source Control</a:t>
            </a:r>
          </a:p>
          <a:p>
            <a:r>
              <a:rPr lang="en-US" dirty="0" smtClean="0"/>
              <a:t>Repository</a:t>
            </a:r>
            <a:endParaRPr lang="en-US" dirty="0"/>
          </a:p>
        </p:txBody>
      </p:sp>
      <p:sp>
        <p:nvSpPr>
          <p:cNvPr id="9" name="TextBox 8"/>
          <p:cNvSpPr txBox="1"/>
          <p:nvPr/>
        </p:nvSpPr>
        <p:spPr>
          <a:xfrm>
            <a:off x="502771" y="3516868"/>
            <a:ext cx="1249829" cy="369332"/>
          </a:xfrm>
          <a:prstGeom prst="rect">
            <a:avLst/>
          </a:prstGeom>
          <a:noFill/>
        </p:spPr>
        <p:txBody>
          <a:bodyPr wrap="none" rtlCol="0">
            <a:spAutoFit/>
          </a:bodyPr>
          <a:lstStyle/>
          <a:p>
            <a:r>
              <a:rPr lang="en-US" dirty="0" smtClean="0"/>
              <a:t>Sandboxes</a:t>
            </a:r>
            <a:endParaRPr lang="en-US" dirty="0"/>
          </a:p>
        </p:txBody>
      </p:sp>
      <p:sp>
        <p:nvSpPr>
          <p:cNvPr id="11" name="TextBox 10"/>
          <p:cNvSpPr txBox="1"/>
          <p:nvPr/>
        </p:nvSpPr>
        <p:spPr>
          <a:xfrm>
            <a:off x="2514600" y="1524000"/>
            <a:ext cx="2060885" cy="369332"/>
          </a:xfrm>
          <a:prstGeom prst="rect">
            <a:avLst/>
          </a:prstGeom>
          <a:noFill/>
        </p:spPr>
        <p:txBody>
          <a:bodyPr wrap="none" rtlCol="0">
            <a:spAutoFit/>
          </a:bodyPr>
          <a:lstStyle/>
          <a:p>
            <a:r>
              <a:rPr lang="en-US" dirty="0" smtClean="0"/>
              <a:t>Development effort</a:t>
            </a:r>
            <a:endParaRPr lang="en-US" dirty="0"/>
          </a:p>
        </p:txBody>
      </p:sp>
      <p:cxnSp>
        <p:nvCxnSpPr>
          <p:cNvPr id="12" name="Straight Arrow Connector 11"/>
          <p:cNvCxnSpPr/>
          <p:nvPr/>
        </p:nvCxnSpPr>
        <p:spPr>
          <a:xfrm flipV="1">
            <a:off x="5105400" y="24384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181600" y="2602468"/>
            <a:ext cx="787395" cy="369332"/>
          </a:xfrm>
          <a:prstGeom prst="rect">
            <a:avLst/>
          </a:prstGeom>
          <a:noFill/>
        </p:spPr>
        <p:txBody>
          <a:bodyPr wrap="none" rtlCol="0">
            <a:spAutoFit/>
          </a:bodyPr>
          <a:lstStyle/>
          <a:p>
            <a:r>
              <a:rPr lang="en-US" dirty="0" smtClean="0"/>
              <a:t>Builds</a:t>
            </a:r>
            <a:endParaRPr lang="en-US" dirty="0"/>
          </a:p>
        </p:txBody>
      </p:sp>
      <p:cxnSp>
        <p:nvCxnSpPr>
          <p:cNvPr id="14" name="Straight Arrow Connector 13"/>
          <p:cNvCxnSpPr/>
          <p:nvPr/>
        </p:nvCxnSpPr>
        <p:spPr>
          <a:xfrm rot="16200000" flipV="1">
            <a:off x="7772400" y="2895600"/>
            <a:ext cx="1219200" cy="6096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772400" y="3886200"/>
            <a:ext cx="1326004" cy="1200329"/>
          </a:xfrm>
          <a:prstGeom prst="rect">
            <a:avLst/>
          </a:prstGeom>
          <a:noFill/>
        </p:spPr>
        <p:txBody>
          <a:bodyPr wrap="none" rtlCol="0">
            <a:spAutoFit/>
          </a:bodyPr>
          <a:lstStyle/>
          <a:p>
            <a:r>
              <a:rPr lang="en-US" dirty="0" smtClean="0"/>
              <a:t>Out-of-band</a:t>
            </a:r>
          </a:p>
          <a:p>
            <a:r>
              <a:rPr lang="en-US" dirty="0" smtClean="0"/>
              <a:t>(e.g.</a:t>
            </a:r>
          </a:p>
          <a:p>
            <a:r>
              <a:rPr lang="en-US" dirty="0" smtClean="0"/>
              <a:t>hot-fixes</a:t>
            </a:r>
          </a:p>
          <a:p>
            <a:r>
              <a:rPr lang="en-US" dirty="0" smtClean="0"/>
              <a:t>only)</a:t>
            </a:r>
            <a:endParaRPr lang="en-US" dirty="0"/>
          </a:p>
        </p:txBody>
      </p:sp>
      <p:cxnSp>
        <p:nvCxnSpPr>
          <p:cNvPr id="16" name="Straight Arrow Connector 15"/>
          <p:cNvCxnSpPr>
            <a:stCxn id="11" idx="2"/>
          </p:cNvCxnSpPr>
          <p:nvPr/>
        </p:nvCxnSpPr>
        <p:spPr>
          <a:xfrm rot="5400000">
            <a:off x="2566787" y="1460146"/>
            <a:ext cx="545070" cy="14114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09600" y="381000"/>
            <a:ext cx="2574551" cy="584775"/>
          </a:xfrm>
          <a:prstGeom prst="rect">
            <a:avLst/>
          </a:prstGeom>
          <a:noFill/>
        </p:spPr>
        <p:txBody>
          <a:bodyPr wrap="none" rtlCol="0">
            <a:spAutoFit/>
          </a:bodyPr>
          <a:lstStyle/>
          <a:p>
            <a:r>
              <a:rPr lang="en-US" sz="3200" dirty="0" smtClean="0"/>
              <a:t>Traditional #2</a:t>
            </a:r>
            <a:endParaRPr lang="en-US" sz="3200" dirty="0"/>
          </a:p>
        </p:txBody>
      </p:sp>
      <p:sp>
        <p:nvSpPr>
          <p:cNvPr id="19" name="Can 18"/>
          <p:cNvSpPr/>
          <p:nvPr/>
        </p:nvSpPr>
        <p:spPr>
          <a:xfrm>
            <a:off x="609600" y="18288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2133600" y="32766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492525" y="3200400"/>
            <a:ext cx="936475" cy="369332"/>
          </a:xfrm>
          <a:prstGeom prst="rect">
            <a:avLst/>
          </a:prstGeom>
          <a:noFill/>
        </p:spPr>
        <p:txBody>
          <a:bodyPr wrap="none" rtlCol="0">
            <a:spAutoFit/>
          </a:bodyPr>
          <a:lstStyle/>
          <a:p>
            <a:r>
              <a:rPr lang="en-US" dirty="0" smtClean="0"/>
              <a:t>Commit</a:t>
            </a:r>
            <a:endParaRPr lang="en-US" dirty="0"/>
          </a:p>
        </p:txBody>
      </p:sp>
      <p:sp>
        <p:nvSpPr>
          <p:cNvPr id="24" name="Can 23"/>
          <p:cNvSpPr/>
          <p:nvPr/>
        </p:nvSpPr>
        <p:spPr>
          <a:xfrm>
            <a:off x="685800" y="49530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rot="10800000" flipV="1">
            <a:off x="2133600" y="45720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184405" y="4659868"/>
            <a:ext cx="787395" cy="369332"/>
          </a:xfrm>
          <a:prstGeom prst="rect">
            <a:avLst/>
          </a:prstGeom>
          <a:noFill/>
        </p:spPr>
        <p:txBody>
          <a:bodyPr wrap="none" rtlCol="0">
            <a:spAutoFit/>
          </a:bodyPr>
          <a:lstStyle/>
          <a:p>
            <a:r>
              <a:rPr lang="en-US" dirty="0" smtClean="0"/>
              <a:t>Builds</a:t>
            </a:r>
            <a:endParaRPr lang="en-US" dirty="0"/>
          </a:p>
        </p:txBody>
      </p:sp>
      <p:sp>
        <p:nvSpPr>
          <p:cNvPr id="28" name="TextBox 27"/>
          <p:cNvSpPr txBox="1"/>
          <p:nvPr/>
        </p:nvSpPr>
        <p:spPr>
          <a:xfrm>
            <a:off x="2133600" y="6183868"/>
            <a:ext cx="1820755" cy="369332"/>
          </a:xfrm>
          <a:prstGeom prst="rect">
            <a:avLst/>
          </a:prstGeom>
          <a:noFill/>
        </p:spPr>
        <p:txBody>
          <a:bodyPr wrap="none" rtlCol="0">
            <a:spAutoFit/>
          </a:bodyPr>
          <a:lstStyle/>
          <a:p>
            <a:r>
              <a:rPr lang="en-US" dirty="0" smtClean="0"/>
              <a:t>Staging / Testing</a:t>
            </a:r>
            <a:endParaRPr lang="en-US" dirty="0"/>
          </a:p>
        </p:txBody>
      </p:sp>
      <p:cxnSp>
        <p:nvCxnSpPr>
          <p:cNvPr id="25" name="Straight Arrow Connector 24"/>
          <p:cNvCxnSpPr/>
          <p:nvPr/>
        </p:nvCxnSpPr>
        <p:spPr>
          <a:xfrm rot="10800000">
            <a:off x="2133600" y="2667000"/>
            <a:ext cx="5638800" cy="13716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Arrow Connector 31"/>
          <p:cNvCxnSpPr/>
          <p:nvPr/>
        </p:nvCxnSpPr>
        <p:spPr>
          <a:xfrm rot="10800000">
            <a:off x="1905000" y="3200400"/>
            <a:ext cx="5791200" cy="1066800"/>
          </a:xfrm>
          <a:prstGeom prst="straightConnector1">
            <a:avLst/>
          </a:prstGeom>
          <a:ln>
            <a:solidFill>
              <a:srgbClr val="00B0F0"/>
            </a:solidFill>
            <a:prstDash val="dashDot"/>
            <a:tailEnd type="arrow"/>
          </a:ln>
        </p:spPr>
        <p:style>
          <a:lnRef idx="1">
            <a:schemeClr val="accent5"/>
          </a:lnRef>
          <a:fillRef idx="0">
            <a:schemeClr val="accent5"/>
          </a:fillRef>
          <a:effectRef idx="0">
            <a:schemeClr val="accent5"/>
          </a:effectRef>
          <a:fontRef idx="minor">
            <a:schemeClr val="tx1"/>
          </a:fontRef>
        </p:style>
      </p:cxnSp>
      <p:sp>
        <p:nvSpPr>
          <p:cNvPr id="4" name="Can 3"/>
          <p:cNvSpPr/>
          <p:nvPr/>
        </p:nvSpPr>
        <p:spPr>
          <a:xfrm>
            <a:off x="6553200" y="12192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692731" y="2895600"/>
            <a:ext cx="1232069" cy="369332"/>
          </a:xfrm>
          <a:prstGeom prst="rect">
            <a:avLst/>
          </a:prstGeom>
          <a:noFill/>
        </p:spPr>
        <p:txBody>
          <a:bodyPr wrap="none" rtlCol="0">
            <a:spAutoFit/>
          </a:bodyPr>
          <a:lstStyle/>
          <a:p>
            <a:r>
              <a:rPr lang="en-US" dirty="0" smtClean="0"/>
              <a:t>Production</a:t>
            </a:r>
            <a:endParaRPr lang="en-US" dirty="0"/>
          </a:p>
        </p:txBody>
      </p:sp>
      <p:sp>
        <p:nvSpPr>
          <p:cNvPr id="6" name="Can 5"/>
          <p:cNvSpPr/>
          <p:nvPr/>
        </p:nvSpPr>
        <p:spPr>
          <a:xfrm>
            <a:off x="457200" y="16764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3581400" y="3505200"/>
            <a:ext cx="1371600" cy="16002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TextBox 7"/>
          <p:cNvSpPr txBox="1"/>
          <p:nvPr/>
        </p:nvSpPr>
        <p:spPr>
          <a:xfrm>
            <a:off x="3505200" y="5181600"/>
            <a:ext cx="1611723" cy="646331"/>
          </a:xfrm>
          <a:prstGeom prst="rect">
            <a:avLst/>
          </a:prstGeom>
          <a:noFill/>
        </p:spPr>
        <p:txBody>
          <a:bodyPr wrap="none" rtlCol="0">
            <a:spAutoFit/>
          </a:bodyPr>
          <a:lstStyle/>
          <a:p>
            <a:r>
              <a:rPr lang="en-US" dirty="0" smtClean="0"/>
              <a:t>Source Control</a:t>
            </a:r>
          </a:p>
          <a:p>
            <a:r>
              <a:rPr lang="en-US" dirty="0" smtClean="0"/>
              <a:t>Repository</a:t>
            </a:r>
            <a:endParaRPr lang="en-US" dirty="0"/>
          </a:p>
        </p:txBody>
      </p:sp>
      <p:sp>
        <p:nvSpPr>
          <p:cNvPr id="9" name="TextBox 8"/>
          <p:cNvSpPr txBox="1"/>
          <p:nvPr/>
        </p:nvSpPr>
        <p:spPr>
          <a:xfrm>
            <a:off x="817602" y="3364468"/>
            <a:ext cx="553998" cy="369332"/>
          </a:xfrm>
          <a:prstGeom prst="rect">
            <a:avLst/>
          </a:prstGeom>
          <a:noFill/>
        </p:spPr>
        <p:txBody>
          <a:bodyPr wrap="none" rtlCol="0">
            <a:spAutoFit/>
          </a:bodyPr>
          <a:lstStyle/>
          <a:p>
            <a:r>
              <a:rPr lang="en-US" dirty="0" smtClean="0"/>
              <a:t>Dev</a:t>
            </a:r>
            <a:endParaRPr lang="en-US" dirty="0"/>
          </a:p>
        </p:txBody>
      </p:sp>
      <p:cxnSp>
        <p:nvCxnSpPr>
          <p:cNvPr id="11" name="Straight Arrow Connector 10"/>
          <p:cNvCxnSpPr/>
          <p:nvPr/>
        </p:nvCxnSpPr>
        <p:spPr>
          <a:xfrm rot="10800000" flipV="1">
            <a:off x="1905000" y="1752600"/>
            <a:ext cx="6096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14600" y="1524000"/>
            <a:ext cx="2060885" cy="369332"/>
          </a:xfrm>
          <a:prstGeom prst="rect">
            <a:avLst/>
          </a:prstGeom>
          <a:noFill/>
        </p:spPr>
        <p:txBody>
          <a:bodyPr wrap="none" rtlCol="0">
            <a:spAutoFit/>
          </a:bodyPr>
          <a:lstStyle/>
          <a:p>
            <a:r>
              <a:rPr lang="en-US" dirty="0" smtClean="0"/>
              <a:t>Development effort</a:t>
            </a:r>
            <a:endParaRPr lang="en-US" dirty="0"/>
          </a:p>
        </p:txBody>
      </p:sp>
      <p:cxnSp>
        <p:nvCxnSpPr>
          <p:cNvPr id="18" name="Straight Arrow Connector 17"/>
          <p:cNvCxnSpPr/>
          <p:nvPr/>
        </p:nvCxnSpPr>
        <p:spPr>
          <a:xfrm rot="16200000" flipH="1">
            <a:off x="2667000" y="2438400"/>
            <a:ext cx="1524000" cy="457200"/>
          </a:xfrm>
          <a:prstGeom prst="straightConnector1">
            <a:avLst/>
          </a:prstGeom>
          <a:ln>
            <a:solidFill>
              <a:srgbClr val="00B0F0"/>
            </a:solidFill>
            <a:prstDash val="sysDash"/>
            <a:tailEnd type="arrow"/>
          </a:ln>
        </p:spPr>
        <p:style>
          <a:lnRef idx="1">
            <a:schemeClr val="accent5"/>
          </a:lnRef>
          <a:fillRef idx="0">
            <a:schemeClr val="accent5"/>
          </a:fillRef>
          <a:effectRef idx="0">
            <a:schemeClr val="accent5"/>
          </a:effectRef>
          <a:fontRef idx="minor">
            <a:schemeClr val="tx1"/>
          </a:fontRef>
        </p:style>
      </p:cxnSp>
      <p:sp>
        <p:nvSpPr>
          <p:cNvPr id="19" name="TextBox 18"/>
          <p:cNvSpPr txBox="1"/>
          <p:nvPr/>
        </p:nvSpPr>
        <p:spPr>
          <a:xfrm>
            <a:off x="3429000" y="2438400"/>
            <a:ext cx="1896738" cy="369332"/>
          </a:xfrm>
          <a:prstGeom prst="rect">
            <a:avLst/>
          </a:prstGeom>
          <a:noFill/>
        </p:spPr>
        <p:txBody>
          <a:bodyPr wrap="none" rtlCol="0">
            <a:spAutoFit/>
          </a:bodyPr>
          <a:lstStyle/>
          <a:p>
            <a:r>
              <a:rPr lang="en-US" dirty="0" smtClean="0"/>
              <a:t>Automatic update</a:t>
            </a:r>
            <a:endParaRPr lang="en-US" dirty="0"/>
          </a:p>
        </p:txBody>
      </p:sp>
      <p:cxnSp>
        <p:nvCxnSpPr>
          <p:cNvPr id="21" name="Straight Arrow Connector 20"/>
          <p:cNvCxnSpPr/>
          <p:nvPr/>
        </p:nvCxnSpPr>
        <p:spPr>
          <a:xfrm flipV="1">
            <a:off x="5105400" y="24384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537205" y="3124200"/>
            <a:ext cx="787395" cy="369332"/>
          </a:xfrm>
          <a:prstGeom prst="rect">
            <a:avLst/>
          </a:prstGeom>
          <a:noFill/>
        </p:spPr>
        <p:txBody>
          <a:bodyPr wrap="none" rtlCol="0">
            <a:spAutoFit/>
          </a:bodyPr>
          <a:lstStyle/>
          <a:p>
            <a:r>
              <a:rPr lang="en-US" dirty="0" smtClean="0"/>
              <a:t>Builds</a:t>
            </a:r>
            <a:endParaRPr lang="en-US" dirty="0"/>
          </a:p>
        </p:txBody>
      </p:sp>
      <p:cxnSp>
        <p:nvCxnSpPr>
          <p:cNvPr id="24" name="Straight Arrow Connector 23"/>
          <p:cNvCxnSpPr/>
          <p:nvPr/>
        </p:nvCxnSpPr>
        <p:spPr>
          <a:xfrm rot="16200000" flipV="1">
            <a:off x="7772400" y="2895600"/>
            <a:ext cx="1219200" cy="6096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772400" y="3886200"/>
            <a:ext cx="1326004" cy="1200329"/>
          </a:xfrm>
          <a:prstGeom prst="rect">
            <a:avLst/>
          </a:prstGeom>
          <a:noFill/>
        </p:spPr>
        <p:txBody>
          <a:bodyPr wrap="none" rtlCol="0">
            <a:spAutoFit/>
          </a:bodyPr>
          <a:lstStyle/>
          <a:p>
            <a:r>
              <a:rPr lang="en-US" dirty="0" smtClean="0"/>
              <a:t>Out-of-band</a:t>
            </a:r>
          </a:p>
          <a:p>
            <a:r>
              <a:rPr lang="en-US" dirty="0" smtClean="0"/>
              <a:t>(e.g.</a:t>
            </a:r>
          </a:p>
          <a:p>
            <a:r>
              <a:rPr lang="en-US" dirty="0" smtClean="0"/>
              <a:t>hot-fixes</a:t>
            </a:r>
          </a:p>
          <a:p>
            <a:r>
              <a:rPr lang="en-US" dirty="0" smtClean="0"/>
              <a:t>only)</a:t>
            </a:r>
            <a:endParaRPr lang="en-US" dirty="0"/>
          </a:p>
        </p:txBody>
      </p:sp>
      <p:cxnSp>
        <p:nvCxnSpPr>
          <p:cNvPr id="27" name="Straight Arrow Connector 26"/>
          <p:cNvCxnSpPr/>
          <p:nvPr/>
        </p:nvCxnSpPr>
        <p:spPr>
          <a:xfrm rot="10800000" flipV="1">
            <a:off x="5029200" y="4419600"/>
            <a:ext cx="2667000" cy="152400"/>
          </a:xfrm>
          <a:prstGeom prst="straightConnector1">
            <a:avLst/>
          </a:prstGeom>
          <a:ln>
            <a:solidFill>
              <a:srgbClr val="00B0F0"/>
            </a:solidFill>
            <a:prstDash val="dashDot"/>
            <a:tailEnd type="arrow"/>
          </a:ln>
        </p:spPr>
        <p:style>
          <a:lnRef idx="1">
            <a:schemeClr val="accent5"/>
          </a:lnRef>
          <a:fillRef idx="0">
            <a:schemeClr val="accent5"/>
          </a:fillRef>
          <a:effectRef idx="0">
            <a:schemeClr val="accent5"/>
          </a:effectRef>
          <a:fontRef idx="minor">
            <a:schemeClr val="tx1"/>
          </a:fontRef>
        </p:style>
      </p:cxnSp>
      <p:sp>
        <p:nvSpPr>
          <p:cNvPr id="28" name="TextBox 27"/>
          <p:cNvSpPr txBox="1"/>
          <p:nvPr/>
        </p:nvSpPr>
        <p:spPr>
          <a:xfrm>
            <a:off x="5486400" y="4572000"/>
            <a:ext cx="2071208" cy="369332"/>
          </a:xfrm>
          <a:prstGeom prst="rect">
            <a:avLst/>
          </a:prstGeom>
          <a:noFill/>
        </p:spPr>
        <p:txBody>
          <a:bodyPr wrap="none" rtlCol="0">
            <a:spAutoFit/>
          </a:bodyPr>
          <a:lstStyle/>
          <a:p>
            <a:r>
              <a:rPr lang="en-US" dirty="0" smtClean="0"/>
              <a:t>“Automatic” update</a:t>
            </a:r>
            <a:endParaRPr lang="en-US" dirty="0"/>
          </a:p>
        </p:txBody>
      </p:sp>
      <p:sp>
        <p:nvSpPr>
          <p:cNvPr id="29" name="TextBox 28"/>
          <p:cNvSpPr txBox="1"/>
          <p:nvPr/>
        </p:nvSpPr>
        <p:spPr>
          <a:xfrm>
            <a:off x="609600" y="381000"/>
            <a:ext cx="2816412" cy="584775"/>
          </a:xfrm>
          <a:prstGeom prst="rect">
            <a:avLst/>
          </a:prstGeom>
          <a:noFill/>
        </p:spPr>
        <p:txBody>
          <a:bodyPr wrap="none" rtlCol="0">
            <a:spAutoFit/>
          </a:bodyPr>
          <a:lstStyle/>
          <a:p>
            <a:r>
              <a:rPr lang="en-US" sz="3200" dirty="0" smtClean="0"/>
              <a:t>One Alternative</a:t>
            </a:r>
            <a:endParaRPr lang="en-US" sz="3200" dirty="0"/>
          </a:p>
        </p:txBody>
      </p:sp>
      <p:sp>
        <p:nvSpPr>
          <p:cNvPr id="20" name="TextBox 19"/>
          <p:cNvSpPr txBox="1"/>
          <p:nvPr/>
        </p:nvSpPr>
        <p:spPr>
          <a:xfrm>
            <a:off x="3581400" y="2771001"/>
            <a:ext cx="1257075" cy="276999"/>
          </a:xfrm>
          <a:prstGeom prst="rect">
            <a:avLst/>
          </a:prstGeom>
          <a:noFill/>
        </p:spPr>
        <p:txBody>
          <a:bodyPr wrap="none" rtlCol="0">
            <a:spAutoFit/>
          </a:bodyPr>
          <a:lstStyle/>
          <a:p>
            <a:r>
              <a:rPr lang="en-US" sz="1200" dirty="0" smtClean="0"/>
              <a:t>(Explicit commit)</a:t>
            </a:r>
            <a:endParaRPr lang="en-US" sz="1200" dirty="0"/>
          </a:p>
        </p:txBody>
      </p:sp>
      <p:sp>
        <p:nvSpPr>
          <p:cNvPr id="23" name="Can 22"/>
          <p:cNvSpPr/>
          <p:nvPr/>
        </p:nvSpPr>
        <p:spPr>
          <a:xfrm>
            <a:off x="685800" y="4953000"/>
            <a:ext cx="1371600" cy="16002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rot="10800000" flipV="1">
            <a:off x="2133600" y="45720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2184405" y="4659868"/>
            <a:ext cx="787395" cy="369332"/>
          </a:xfrm>
          <a:prstGeom prst="rect">
            <a:avLst/>
          </a:prstGeom>
          <a:noFill/>
        </p:spPr>
        <p:txBody>
          <a:bodyPr wrap="none" rtlCol="0">
            <a:spAutoFit/>
          </a:bodyPr>
          <a:lstStyle/>
          <a:p>
            <a:r>
              <a:rPr lang="en-US" dirty="0" smtClean="0"/>
              <a:t>Builds</a:t>
            </a:r>
            <a:endParaRPr lang="en-US" dirty="0"/>
          </a:p>
        </p:txBody>
      </p:sp>
      <p:sp>
        <p:nvSpPr>
          <p:cNvPr id="31" name="TextBox 30"/>
          <p:cNvSpPr txBox="1"/>
          <p:nvPr/>
        </p:nvSpPr>
        <p:spPr>
          <a:xfrm>
            <a:off x="2133600" y="6183868"/>
            <a:ext cx="1820755" cy="369332"/>
          </a:xfrm>
          <a:prstGeom prst="rect">
            <a:avLst/>
          </a:prstGeom>
          <a:noFill/>
        </p:spPr>
        <p:txBody>
          <a:bodyPr wrap="none" rtlCol="0">
            <a:spAutoFit/>
          </a:bodyPr>
          <a:lstStyle/>
          <a:p>
            <a:r>
              <a:rPr lang="en-US" dirty="0" smtClean="0"/>
              <a:t>Staging / Testing</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Region Differences Checking</a:t>
            </a:r>
            <a:endParaRPr lang="en-US" dirty="0"/>
          </a:p>
        </p:txBody>
      </p:sp>
      <p:sp>
        <p:nvSpPr>
          <p:cNvPr id="3" name="Content Placeholder 2"/>
          <p:cNvSpPr>
            <a:spLocks noGrp="1"/>
          </p:cNvSpPr>
          <p:nvPr>
            <p:ph idx="1"/>
          </p:nvPr>
        </p:nvSpPr>
        <p:spPr>
          <a:xfrm>
            <a:off x="152400" y="1219200"/>
            <a:ext cx="8839200" cy="5486400"/>
          </a:xfrm>
        </p:spPr>
        <p:txBody>
          <a:bodyPr>
            <a:normAutofit fontScale="85000" lnSpcReduction="10000"/>
          </a:bodyPr>
          <a:lstStyle/>
          <a:p>
            <a:r>
              <a:rPr lang="en-US" dirty="0" smtClean="0"/>
              <a:t>Protection against possible changes made “out of band”, directly against database(s) – “Model Drift” (p.88)</a:t>
            </a:r>
          </a:p>
          <a:p>
            <a:pPr lvl="1"/>
            <a:r>
              <a:rPr lang="en-US" i="1" dirty="0" smtClean="0"/>
              <a:t>Technically possible </a:t>
            </a:r>
            <a:r>
              <a:rPr lang="en-US" i="1" u="sng" dirty="0" smtClean="0"/>
              <a:t>regardless</a:t>
            </a:r>
            <a:r>
              <a:rPr lang="en-US" i="1" dirty="0" smtClean="0"/>
              <a:t> of your SC strategy</a:t>
            </a:r>
          </a:p>
          <a:p>
            <a:pPr lvl="1"/>
            <a:r>
              <a:rPr lang="en-US" dirty="0" smtClean="0"/>
              <a:t>Most often this would occur in DB not under SC anyway</a:t>
            </a:r>
          </a:p>
          <a:p>
            <a:r>
              <a:rPr lang="en-US" dirty="0" smtClean="0"/>
              <a:t>Proposal:  nearly instant alerting possible, directed to relevant parties and informing about specifically </a:t>
            </a:r>
            <a:r>
              <a:rPr lang="en-US" i="1" dirty="0" smtClean="0"/>
              <a:t>who</a:t>
            </a:r>
            <a:r>
              <a:rPr lang="en-US" dirty="0" smtClean="0"/>
              <a:t> made changes (people often pay attention to emails)</a:t>
            </a:r>
          </a:p>
          <a:p>
            <a:r>
              <a:rPr lang="en-US" dirty="0" smtClean="0"/>
              <a:t>Does not have to be just a “database compare”</a:t>
            </a:r>
          </a:p>
          <a:p>
            <a:pPr lvl="1"/>
            <a:r>
              <a:rPr lang="en-US" dirty="0" smtClean="0"/>
              <a:t>We have rich info available about what actually happened</a:t>
            </a:r>
          </a:p>
          <a:p>
            <a:r>
              <a:rPr lang="en-US" dirty="0" smtClean="0"/>
              <a:t>Two kinds, really:</a:t>
            </a:r>
          </a:p>
          <a:p>
            <a:pPr lvl="1"/>
            <a:r>
              <a:rPr lang="en-US" dirty="0" smtClean="0"/>
              <a:t>Database-to-database differences (e.g. QA to Prod)</a:t>
            </a:r>
          </a:p>
          <a:p>
            <a:pPr lvl="1"/>
            <a:r>
              <a:rPr lang="en-US" dirty="0" smtClean="0"/>
              <a:t>Source-of-Truth-to-database (e.g. SC to QA and/or Dev)</a:t>
            </a:r>
          </a:p>
          <a:p>
            <a:r>
              <a:rPr lang="en-US" dirty="0" smtClean="0"/>
              <a:t>Demo</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86562" y="533400"/>
            <a:ext cx="8981238" cy="581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Requirements</a:t>
            </a:r>
            <a:endParaRPr lang="en-US" dirty="0"/>
          </a:p>
        </p:txBody>
      </p:sp>
      <p:sp>
        <p:nvSpPr>
          <p:cNvPr id="3" name="Content Placeholder 2"/>
          <p:cNvSpPr>
            <a:spLocks noGrp="1"/>
          </p:cNvSpPr>
          <p:nvPr>
            <p:ph idx="1"/>
          </p:nvPr>
        </p:nvSpPr>
        <p:spPr>
          <a:xfrm>
            <a:off x="304800" y="1554162"/>
            <a:ext cx="8686800" cy="4694238"/>
          </a:xfrm>
        </p:spPr>
        <p:txBody>
          <a:bodyPr>
            <a:noAutofit/>
          </a:bodyPr>
          <a:lstStyle/>
          <a:p>
            <a:r>
              <a:rPr lang="en-US" dirty="0" smtClean="0"/>
              <a:t>“True audit history” – search for changes</a:t>
            </a:r>
          </a:p>
          <a:p>
            <a:pPr lvl="1"/>
            <a:r>
              <a:rPr lang="en-US" dirty="0" smtClean="0"/>
              <a:t>Ideal:  Union of SC changes and actual schema changes</a:t>
            </a:r>
          </a:p>
          <a:p>
            <a:pPr lvl="1"/>
            <a:r>
              <a:rPr lang="en-US" dirty="0" smtClean="0"/>
              <a:t>Demo</a:t>
            </a:r>
          </a:p>
          <a:p>
            <a:r>
              <a:rPr lang="en-US" dirty="0" smtClean="0"/>
              <a:t>Graphical view of changes (since last build, for example) and reporting</a:t>
            </a:r>
          </a:p>
          <a:p>
            <a:pPr lvl="1"/>
            <a:r>
              <a:rPr lang="en-US" dirty="0" smtClean="0"/>
              <a:t>Demo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76200" y="1371600"/>
            <a:ext cx="8951148"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09600" y="152400"/>
            <a:ext cx="8001000" cy="6000750"/>
          </a:xfrm>
          <a:prstGeom prst="rect">
            <a:avLst/>
          </a:prstGeom>
          <a:noFill/>
          <a:ln w="9525">
            <a:noFill/>
            <a:miter lim="800000"/>
            <a:headEnd/>
            <a:tailEnd/>
          </a:ln>
        </p:spPr>
      </p:pic>
      <p:sp>
        <p:nvSpPr>
          <p:cNvPr id="6" name="TextBox 5"/>
          <p:cNvSpPr txBox="1"/>
          <p:nvPr/>
        </p:nvSpPr>
        <p:spPr>
          <a:xfrm>
            <a:off x="152400" y="6248400"/>
            <a:ext cx="7460056" cy="523220"/>
          </a:xfrm>
          <a:prstGeom prst="rect">
            <a:avLst/>
          </a:prstGeom>
          <a:noFill/>
        </p:spPr>
        <p:txBody>
          <a:bodyPr wrap="none" rtlCol="0">
            <a:spAutoFit/>
          </a:bodyPr>
          <a:lstStyle/>
          <a:p>
            <a:r>
              <a:rPr lang="en-US" sz="1400" dirty="0" smtClean="0"/>
              <a:t>Shape = Action (including in actual db and in SCS), Cylinders = Same Change Applied Across DB,</a:t>
            </a:r>
          </a:p>
          <a:p>
            <a:r>
              <a:rPr lang="en-US" sz="1400" dirty="0" smtClean="0"/>
              <a:t>Transparent = Untested / Unexecuted, Color = Developer Name, Axes = Object / Time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t>
            </a:r>
            <a:r>
              <a:rPr lang="en-US" i="1" dirty="0" smtClean="0"/>
              <a:t>YOUR</a:t>
            </a:r>
            <a:r>
              <a:rPr lang="en-US" dirty="0" smtClean="0"/>
              <a:t> ideal??</a:t>
            </a:r>
            <a:endParaRPr lang="en-US" dirty="0"/>
          </a:p>
        </p:txBody>
      </p:sp>
      <p:sp>
        <p:nvSpPr>
          <p:cNvPr id="3" name="Content Placeholder 2"/>
          <p:cNvSpPr>
            <a:spLocks noGrp="1"/>
          </p:cNvSpPr>
          <p:nvPr>
            <p:ph idx="1"/>
          </p:nvPr>
        </p:nvSpPr>
        <p:spPr/>
        <p:txBody>
          <a:bodyPr/>
          <a:lstStyle/>
          <a:p>
            <a:r>
              <a:rPr lang="en-US" dirty="0" smtClean="0"/>
              <a:t>I still have colleagues asking me, “have you found a magic bullet yet??”</a:t>
            </a:r>
          </a:p>
          <a:p>
            <a:pPr lvl="1">
              <a:buNone/>
            </a:pPr>
            <a:r>
              <a:rPr lang="en-US" sz="2400" dirty="0" smtClean="0"/>
              <a:t>(and these are guys using guidance)</a:t>
            </a:r>
          </a:p>
          <a:p>
            <a:pPr lvl="1"/>
            <a:r>
              <a:rPr lang="en-US" dirty="0" err="1" smtClean="0"/>
              <a:t>Statefulness</a:t>
            </a:r>
            <a:r>
              <a:rPr lang="en-US" dirty="0" smtClean="0"/>
              <a:t> comes into play</a:t>
            </a:r>
          </a:p>
          <a:p>
            <a:r>
              <a:rPr lang="en-US" dirty="0" smtClean="0"/>
              <a:t>Use of “What I Really </a:t>
            </a:r>
            <a:r>
              <a:rPr lang="en-US" i="1" dirty="0" smtClean="0"/>
              <a:t>Need</a:t>
            </a:r>
            <a:r>
              <a:rPr lang="en-US" dirty="0" smtClean="0"/>
              <a:t>” slide and insert your own experiences to measure</a:t>
            </a:r>
          </a:p>
          <a:p>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If this was interesting…</a:t>
            </a:r>
            <a:endParaRPr lang="en-US" dirty="0"/>
          </a:p>
        </p:txBody>
      </p:sp>
      <p:sp>
        <p:nvSpPr>
          <p:cNvPr id="3" name="Content Placeholder 2"/>
          <p:cNvSpPr>
            <a:spLocks noGrp="1"/>
          </p:cNvSpPr>
          <p:nvPr>
            <p:ph idx="1"/>
          </p:nvPr>
        </p:nvSpPr>
        <p:spPr>
          <a:xfrm>
            <a:off x="152400" y="1219200"/>
            <a:ext cx="8839200" cy="5638800"/>
          </a:xfrm>
        </p:spPr>
        <p:txBody>
          <a:bodyPr>
            <a:normAutofit fontScale="77500" lnSpcReduction="20000"/>
          </a:bodyPr>
          <a:lstStyle/>
          <a:p>
            <a:r>
              <a:rPr lang="en-US" dirty="0" smtClean="0"/>
              <a:t>I’m looking to put on a full-day session!</a:t>
            </a:r>
          </a:p>
          <a:p>
            <a:r>
              <a:rPr lang="en-US" dirty="0" smtClean="0"/>
              <a:t>Agenda:</a:t>
            </a:r>
          </a:p>
          <a:p>
            <a:pPr lvl="1"/>
            <a:r>
              <a:rPr lang="en-US" dirty="0" smtClean="0"/>
              <a:t>SQL Source control (this session++)</a:t>
            </a:r>
          </a:p>
          <a:p>
            <a:pPr lvl="1"/>
            <a:r>
              <a:rPr lang="en-US" dirty="0" smtClean="0"/>
              <a:t>Stress testing with large volumes of test data (generating data)</a:t>
            </a:r>
          </a:p>
          <a:p>
            <a:pPr lvl="1"/>
            <a:r>
              <a:rPr lang="en-US" dirty="0" smtClean="0"/>
              <a:t>SQL unit testing frameworks</a:t>
            </a:r>
          </a:p>
          <a:p>
            <a:pPr lvl="1"/>
            <a:r>
              <a:rPr lang="en-US" dirty="0" smtClean="0"/>
              <a:t>Optional breakout session on SQL-Hero:  all the gory details</a:t>
            </a:r>
          </a:p>
          <a:p>
            <a:pPr lvl="1"/>
            <a:r>
              <a:rPr lang="en-US" dirty="0" smtClean="0"/>
              <a:t>Full details:  see URL below</a:t>
            </a:r>
          </a:p>
          <a:p>
            <a:r>
              <a:rPr lang="en-US" dirty="0" smtClean="0"/>
              <a:t>If this sounds interesting, please pre-register – cost is kept to minimum, lunch included</a:t>
            </a:r>
          </a:p>
          <a:p>
            <a:r>
              <a:rPr lang="en-US" dirty="0" smtClean="0"/>
              <a:t>Full-day training:  April 23, 2011 – </a:t>
            </a:r>
            <a:r>
              <a:rPr lang="en-US" smtClean="0"/>
              <a:t>Corte Madera</a:t>
            </a:r>
            <a:endParaRPr lang="en-US" dirty="0" smtClean="0"/>
          </a:p>
          <a:p>
            <a:r>
              <a:rPr lang="en-US" dirty="0" smtClean="0">
                <a:hlinkClick r:id="rId2"/>
              </a:rPr>
              <a:t>www.codexframework.com/training</a:t>
            </a:r>
            <a:endParaRPr lang="en-US" dirty="0" smtClean="0"/>
          </a:p>
          <a:p>
            <a:r>
              <a:rPr lang="en-US" dirty="0" smtClean="0"/>
              <a:t>If you liked the talk, blog about it!  If you didn’t please provide constructive criticism!  (</a:t>
            </a:r>
            <a:r>
              <a:rPr lang="en-US" dirty="0" smtClean="0">
                <a:hlinkClick r:id="rId3"/>
              </a:rPr>
              <a:t>www.codexframework.com/feedback</a:t>
            </a:r>
            <a:r>
              <a:rPr lang="en-US" dirty="0" smtClean="0"/>
              <a:t>)</a:t>
            </a:r>
          </a:p>
          <a:p>
            <a:r>
              <a:rPr lang="en-US" dirty="0" smtClean="0"/>
              <a:t>Follow on Twitter:  @</a:t>
            </a:r>
            <a:r>
              <a:rPr lang="en-US" dirty="0" err="1" smtClean="0"/>
              <a:t>sqlheroguy</a:t>
            </a:r>
            <a:endParaRPr lang="en-US" dirty="0" smtClean="0"/>
          </a:p>
          <a:p>
            <a:r>
              <a:rPr lang="en-US" dirty="0" smtClean="0"/>
              <a:t>E-mail:  </a:t>
            </a:r>
            <a:r>
              <a:rPr lang="en-US" dirty="0" smtClean="0">
                <a:hlinkClick r:id="rId4"/>
              </a:rPr>
              <a:t>joelc@codexframework.com</a:t>
            </a: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&amp; A</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r>
              <a:rPr lang="en-US" dirty="0" smtClean="0"/>
              <a:t>Reliable builds</a:t>
            </a:r>
          </a:p>
          <a:p>
            <a:r>
              <a:rPr lang="en-US" dirty="0" smtClean="0"/>
              <a:t>Track down breakdowns quickly</a:t>
            </a:r>
          </a:p>
          <a:p>
            <a:r>
              <a:rPr lang="en-US" dirty="0" smtClean="0"/>
              <a:t>Enable us to do some helpful things (e.g. code generation)</a:t>
            </a:r>
          </a:p>
          <a:p>
            <a:r>
              <a:rPr lang="en-US" dirty="0" smtClean="0"/>
              <a:t>“Quiet” major deployments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Strategy Components and Definitions</a:t>
            </a:r>
            <a:endParaRPr lang="en-US" dirty="0"/>
          </a:p>
        </p:txBody>
      </p:sp>
      <p:sp>
        <p:nvSpPr>
          <p:cNvPr id="3" name="Content Placeholder 2"/>
          <p:cNvSpPr>
            <a:spLocks noGrp="1"/>
          </p:cNvSpPr>
          <p:nvPr>
            <p:ph idx="1"/>
          </p:nvPr>
        </p:nvSpPr>
        <p:spPr>
          <a:xfrm>
            <a:off x="304800" y="1371600"/>
            <a:ext cx="8686800" cy="4525963"/>
          </a:xfrm>
        </p:spPr>
        <p:txBody>
          <a:bodyPr>
            <a:normAutofit lnSpcReduction="10000"/>
          </a:bodyPr>
          <a:lstStyle/>
          <a:p>
            <a:r>
              <a:rPr lang="en-US" dirty="0" smtClean="0"/>
              <a:t>Physical Databases</a:t>
            </a:r>
          </a:p>
          <a:p>
            <a:pPr lvl="1"/>
            <a:r>
              <a:rPr lang="en-US" dirty="0" smtClean="0"/>
              <a:t>Dev, QA, Prod</a:t>
            </a:r>
          </a:p>
          <a:p>
            <a:pPr lvl="1"/>
            <a:r>
              <a:rPr lang="en-US" dirty="0" smtClean="0"/>
              <a:t>Sandbox DB’s</a:t>
            </a:r>
          </a:p>
          <a:p>
            <a:r>
              <a:rPr lang="en-US" dirty="0" smtClean="0"/>
              <a:t>File System</a:t>
            </a:r>
          </a:p>
          <a:p>
            <a:pPr lvl="1"/>
            <a:r>
              <a:rPr lang="en-US" dirty="0" smtClean="0"/>
              <a:t>Under source control</a:t>
            </a:r>
          </a:p>
          <a:p>
            <a:r>
              <a:rPr lang="en-US" dirty="0" smtClean="0"/>
              <a:t>“One Source of Truth”</a:t>
            </a:r>
          </a:p>
          <a:p>
            <a:r>
              <a:rPr lang="en-US" dirty="0" smtClean="0"/>
              <a:t>VS 2010 Database Project</a:t>
            </a:r>
          </a:p>
          <a:p>
            <a:r>
              <a:rPr lang="en-US" dirty="0" smtClean="0"/>
              <a:t>I’ve used different approaches, different situations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What about…</a:t>
            </a:r>
            <a:endParaRPr lang="en-US" dirty="0"/>
          </a:p>
        </p:txBody>
      </p:sp>
      <p:sp>
        <p:nvSpPr>
          <p:cNvPr id="3" name="Content Placeholder 2"/>
          <p:cNvSpPr>
            <a:spLocks noGrp="1"/>
          </p:cNvSpPr>
          <p:nvPr>
            <p:ph idx="1"/>
          </p:nvPr>
        </p:nvSpPr>
        <p:spPr>
          <a:xfrm>
            <a:off x="304800" y="1295400"/>
            <a:ext cx="8534400" cy="5486400"/>
          </a:xfrm>
        </p:spPr>
        <p:txBody>
          <a:bodyPr>
            <a:normAutofit fontScale="85000" lnSpcReduction="20000"/>
          </a:bodyPr>
          <a:lstStyle/>
          <a:p>
            <a:r>
              <a:rPr lang="en-US" dirty="0" smtClean="0"/>
              <a:t>Assumption:  you must always start from the file system</a:t>
            </a:r>
          </a:p>
          <a:p>
            <a:pPr lvl="1"/>
            <a:r>
              <a:rPr lang="en-US" dirty="0" smtClean="0"/>
              <a:t>Good in concept – can require a shift in thinking</a:t>
            </a:r>
          </a:p>
          <a:p>
            <a:pPr lvl="1"/>
            <a:r>
              <a:rPr lang="en-US" dirty="0" smtClean="0"/>
              <a:t>What works? – depends!</a:t>
            </a:r>
          </a:p>
          <a:p>
            <a:r>
              <a:rPr lang="en-US" dirty="0" smtClean="0"/>
              <a:t>Assumption:  a shared development database is evil</a:t>
            </a:r>
          </a:p>
          <a:p>
            <a:pPr lvl="1"/>
            <a:r>
              <a:rPr lang="en-US" dirty="0" smtClean="0"/>
              <a:t>“Joel!  Where’s that table??!”</a:t>
            </a:r>
          </a:p>
          <a:p>
            <a:pPr lvl="1"/>
            <a:r>
              <a:rPr lang="en-US" dirty="0" smtClean="0"/>
              <a:t>Builds a “common understanding” about both schema and data, among the team</a:t>
            </a:r>
          </a:p>
          <a:p>
            <a:pPr lvl="1"/>
            <a:r>
              <a:rPr lang="en-US" dirty="0" smtClean="0"/>
              <a:t>Can be useful to support things like code generation (e.g. </a:t>
            </a:r>
            <a:r>
              <a:rPr lang="en-US" dirty="0" err="1" smtClean="0"/>
              <a:t>enums</a:t>
            </a:r>
            <a:r>
              <a:rPr lang="en-US" dirty="0" smtClean="0"/>
              <a:t> from code table values)</a:t>
            </a:r>
          </a:p>
          <a:p>
            <a:r>
              <a:rPr lang="en-US" dirty="0" smtClean="0"/>
              <a:t>Assumption:  using prod data is evil</a:t>
            </a:r>
          </a:p>
          <a:p>
            <a:pPr lvl="1"/>
            <a:r>
              <a:rPr lang="en-US" dirty="0" smtClean="0"/>
              <a:t>Often there are subtleties that are meaningful</a:t>
            </a:r>
          </a:p>
          <a:p>
            <a:pPr lvl="1"/>
            <a:r>
              <a:rPr lang="en-US" dirty="0" smtClean="0"/>
              <a:t>Do I really want to work with random strings to test my queries and demo to users?</a:t>
            </a:r>
          </a:p>
          <a:p>
            <a:pPr lvl="1"/>
            <a:r>
              <a:rPr lang="en-US" dirty="0" smtClean="0"/>
              <a:t>You can always obfuscate (different talk)</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efficiency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Brute force</a:t>
            </a:r>
          </a:p>
          <a:p>
            <a:pPr marL="971550" lvl="1" indent="-514350">
              <a:buAutoNum type="arabicPeriod"/>
            </a:pPr>
            <a:r>
              <a:rPr lang="en-US" dirty="0" smtClean="0"/>
              <a:t>Ensure db schema is up to date (possible compare)</a:t>
            </a:r>
          </a:p>
          <a:p>
            <a:pPr marL="971550" lvl="1" indent="-514350">
              <a:buAutoNum type="arabicPeriod"/>
            </a:pPr>
            <a:r>
              <a:rPr lang="en-US" dirty="0" smtClean="0"/>
              <a:t>Generate code gen SQL script off of db schema - seconds</a:t>
            </a:r>
          </a:p>
          <a:p>
            <a:pPr marL="971550" lvl="1" indent="-514350">
              <a:buAutoNum type="arabicPeriod"/>
            </a:pPr>
            <a:r>
              <a:rPr lang="en-US" dirty="0" smtClean="0"/>
              <a:t>Execute against database - seconds</a:t>
            </a:r>
          </a:p>
          <a:p>
            <a:pPr marL="971550" lvl="1" indent="-514350">
              <a:buAutoNum type="arabicPeriod"/>
            </a:pPr>
            <a:r>
              <a:rPr lang="en-US" dirty="0" smtClean="0"/>
              <a:t>Run a schema compare back against DB project under source control – minutes (potentially many)</a:t>
            </a:r>
          </a:p>
          <a:p>
            <a:r>
              <a:rPr lang="en-US" dirty="0" smtClean="0"/>
              <a:t>Optimal</a:t>
            </a:r>
          </a:p>
          <a:p>
            <a:pPr marL="971550" lvl="1" indent="-514350">
              <a:buAutoNum type="arabicPeriod"/>
            </a:pPr>
            <a:r>
              <a:rPr lang="en-US" dirty="0" smtClean="0"/>
              <a:t>Generate code gen SQL script off db schema – seconds</a:t>
            </a:r>
          </a:p>
          <a:p>
            <a:pPr marL="971550" lvl="1" indent="-514350">
              <a:buAutoNum type="arabicPeriod"/>
            </a:pPr>
            <a:r>
              <a:rPr lang="en-US" dirty="0" smtClean="0"/>
              <a:t>Execute against database and have DB project under source control automatically updated - seconds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Path, Bad Path</a:t>
            </a:r>
            <a:endParaRPr lang="en-US" dirty="0"/>
          </a:p>
        </p:txBody>
      </p:sp>
      <p:sp>
        <p:nvSpPr>
          <p:cNvPr id="3" name="Content Placeholder 2"/>
          <p:cNvSpPr>
            <a:spLocks noGrp="1"/>
          </p:cNvSpPr>
          <p:nvPr>
            <p:ph idx="1"/>
          </p:nvPr>
        </p:nvSpPr>
        <p:spPr/>
        <p:txBody>
          <a:bodyPr/>
          <a:lstStyle/>
          <a:p>
            <a:r>
              <a:rPr lang="en-US" dirty="0" smtClean="0"/>
              <a:t>“It’s the bad path that always kills us!”</a:t>
            </a:r>
          </a:p>
          <a:p>
            <a:pPr lvl="1"/>
            <a:r>
              <a:rPr lang="en-US" dirty="0" smtClean="0"/>
              <a:t>Emergency fixes</a:t>
            </a:r>
          </a:p>
          <a:p>
            <a:pPr lvl="1"/>
            <a:r>
              <a:rPr lang="en-US" dirty="0" smtClean="0"/>
              <a:t>Emergency “tuning”</a:t>
            </a:r>
          </a:p>
          <a:p>
            <a:pPr lvl="1"/>
            <a:r>
              <a:rPr lang="en-US" dirty="0" smtClean="0"/>
              <a:t>Deployments that involve complex database requirements (i.e. a simple migration of objects won’t work)</a:t>
            </a:r>
          </a:p>
          <a:p>
            <a:pPr lvl="1"/>
            <a:r>
              <a:rPr lang="en-US" dirty="0" smtClean="0"/>
              <a:t>Sloppy work – even the best can be guilty at times</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really </a:t>
            </a:r>
            <a:r>
              <a:rPr lang="en-US" i="1" dirty="0" smtClean="0"/>
              <a:t>Need</a:t>
            </a:r>
            <a:endParaRPr lang="en-US" i="1" dirty="0"/>
          </a:p>
        </p:txBody>
      </p:sp>
      <p:sp>
        <p:nvSpPr>
          <p:cNvPr id="3" name="Content Placeholder 2"/>
          <p:cNvSpPr>
            <a:spLocks noGrp="1"/>
          </p:cNvSpPr>
          <p:nvPr>
            <p:ph idx="1"/>
          </p:nvPr>
        </p:nvSpPr>
        <p:spPr>
          <a:xfrm>
            <a:off x="304800" y="1401762"/>
            <a:ext cx="8686800" cy="4999038"/>
          </a:xfrm>
        </p:spPr>
        <p:txBody>
          <a:bodyPr>
            <a:normAutofit fontScale="85000" lnSpcReduction="20000"/>
          </a:bodyPr>
          <a:lstStyle/>
          <a:p>
            <a:r>
              <a:rPr lang="en-US" dirty="0" smtClean="0"/>
              <a:t>A working database in which I can develop schema objects like procedures, triggers, etc. and have data that resembles true prod data as closely as possible to debug with</a:t>
            </a:r>
          </a:p>
          <a:p>
            <a:pPr lvl="1"/>
            <a:r>
              <a:rPr lang="en-US" dirty="0" smtClean="0"/>
              <a:t>In fact, need multiple regions (load testing example)</a:t>
            </a:r>
          </a:p>
          <a:p>
            <a:pPr lvl="1"/>
            <a:r>
              <a:rPr lang="en-US" dirty="0" smtClean="0"/>
              <a:t>Streamlined development interactions (examples)</a:t>
            </a:r>
          </a:p>
          <a:p>
            <a:r>
              <a:rPr lang="en-US" dirty="0" smtClean="0"/>
              <a:t>Must be flexible enough to allow for emergencies but still rigorous enough to avoid discrepancies</a:t>
            </a:r>
          </a:p>
          <a:p>
            <a:r>
              <a:rPr lang="en-US" dirty="0" smtClean="0"/>
              <a:t>Users need “stable” QA region with data that they enter and own</a:t>
            </a:r>
          </a:p>
          <a:p>
            <a:r>
              <a:rPr lang="en-US" dirty="0" smtClean="0"/>
              <a:t>Must manage reference data effectively</a:t>
            </a:r>
          </a:p>
          <a:p>
            <a:pPr lvl="1"/>
            <a:r>
              <a:rPr lang="en-US" dirty="0" smtClean="0"/>
              <a:t>In cases, user ownership</a:t>
            </a:r>
          </a:p>
          <a:p>
            <a:pPr lvl="1"/>
            <a:r>
              <a:rPr lang="en-US" dirty="0" smtClean="0"/>
              <a:t>In other cases, dev ownership</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#1:  “Manual”</a:t>
            </a:r>
            <a:endParaRPr lang="en-US" dirty="0"/>
          </a:p>
        </p:txBody>
      </p:sp>
      <p:sp>
        <p:nvSpPr>
          <p:cNvPr id="3" name="Content Placeholder 2"/>
          <p:cNvSpPr>
            <a:spLocks noGrp="1"/>
          </p:cNvSpPr>
          <p:nvPr>
            <p:ph idx="1"/>
          </p:nvPr>
        </p:nvSpPr>
        <p:spPr/>
        <p:txBody>
          <a:bodyPr/>
          <a:lstStyle/>
          <a:p>
            <a:r>
              <a:rPr lang="en-US" dirty="0" smtClean="0"/>
              <a:t>Just try to manage it all by having different databases for Dev, QA, Prod and have developers tracking their list of changed objects (in each!)</a:t>
            </a:r>
          </a:p>
          <a:p>
            <a:r>
              <a:rPr lang="en-US" dirty="0" smtClean="0"/>
              <a:t>Tricky when numerous interdependent objects</a:t>
            </a:r>
          </a:p>
          <a:p>
            <a:r>
              <a:rPr lang="en-US" dirty="0" smtClean="0"/>
              <a:t>Relying on perfect record keeping – this will fail, at least occasionally!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1304</TotalTime>
  <Words>1561</Words>
  <Application>Microsoft Office PowerPoint</Application>
  <PresentationFormat>On-screen Show (4:3)</PresentationFormat>
  <Paragraphs>217</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Franklin Gothic Book</vt:lpstr>
      <vt:lpstr>Franklin Gothic Medium</vt:lpstr>
      <vt:lpstr>Wingdings 2</vt:lpstr>
      <vt:lpstr>Trek</vt:lpstr>
      <vt:lpstr>SQL Source Control Solutions</vt:lpstr>
      <vt:lpstr>Background</vt:lpstr>
      <vt:lpstr>Goals</vt:lpstr>
      <vt:lpstr>Strategy Components and Definitions</vt:lpstr>
      <vt:lpstr>What about…</vt:lpstr>
      <vt:lpstr>Example – efficiency</vt:lpstr>
      <vt:lpstr>Good Path, Bad Path</vt:lpstr>
      <vt:lpstr>What I really Need</vt:lpstr>
      <vt:lpstr>Strategy #1:  “Manual”</vt:lpstr>
      <vt:lpstr>Strategy #2:  Home-grown</vt:lpstr>
      <vt:lpstr>Strategy #3:  SSMS + SCS</vt:lpstr>
      <vt:lpstr>Strategy #4:  VS 2010 + TFS</vt:lpstr>
      <vt:lpstr>PowerPoint Presentation</vt:lpstr>
      <vt:lpstr>Strategy #5:  Red Gate SQL Source</vt:lpstr>
      <vt:lpstr>Data Tier Applications (DAC)</vt:lpstr>
      <vt:lpstr>Constraints…</vt:lpstr>
      <vt:lpstr>Another Possible Approach</vt:lpstr>
      <vt:lpstr>Implementation (2)</vt:lpstr>
      <vt:lpstr>PowerPoint Presentation</vt:lpstr>
      <vt:lpstr>PowerPoint Presentation</vt:lpstr>
      <vt:lpstr>PowerPoint Presentation</vt:lpstr>
      <vt:lpstr>Region Differences Checking</vt:lpstr>
      <vt:lpstr>PowerPoint Presentation</vt:lpstr>
      <vt:lpstr>Other Requirements</vt:lpstr>
      <vt:lpstr>PowerPoint Presentation</vt:lpstr>
      <vt:lpstr>PowerPoint Presentation</vt:lpstr>
      <vt:lpstr>What’s YOUR ideal??</vt:lpstr>
      <vt:lpstr>If this was interesting…</vt:lpstr>
      <vt:lpstr>Q &amp; 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joel champagne</cp:lastModifiedBy>
  <cp:revision>181</cp:revision>
  <dcterms:created xsi:type="dcterms:W3CDTF">2010-09-09T23:13:26Z</dcterms:created>
  <dcterms:modified xsi:type="dcterms:W3CDTF">2015-08-06T04:32:53Z</dcterms:modified>
</cp:coreProperties>
</file>