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3" r:id="rId4"/>
    <p:sldId id="261" r:id="rId5"/>
    <p:sldId id="262" r:id="rId6"/>
    <p:sldId id="263" r:id="rId7"/>
    <p:sldId id="303" r:id="rId8"/>
    <p:sldId id="264" r:id="rId9"/>
    <p:sldId id="297" r:id="rId10"/>
    <p:sldId id="266" r:id="rId11"/>
    <p:sldId id="294" r:id="rId12"/>
    <p:sldId id="304" r:id="rId13"/>
    <p:sldId id="306" r:id="rId14"/>
    <p:sldId id="270" r:id="rId15"/>
    <p:sldId id="271" r:id="rId16"/>
    <p:sldId id="298" r:id="rId17"/>
    <p:sldId id="289" r:id="rId18"/>
    <p:sldId id="290" r:id="rId19"/>
    <p:sldId id="302" r:id="rId20"/>
    <p:sldId id="291" r:id="rId21"/>
    <p:sldId id="309" r:id="rId22"/>
    <p:sldId id="272" r:id="rId23"/>
    <p:sldId id="301" r:id="rId24"/>
    <p:sldId id="273" r:id="rId25"/>
    <p:sldId id="274" r:id="rId26"/>
    <p:sldId id="288" r:id="rId27"/>
    <p:sldId id="307" r:id="rId28"/>
    <p:sldId id="280" r:id="rId29"/>
    <p:sldId id="281" r:id="rId30"/>
    <p:sldId id="310" r:id="rId31"/>
    <p:sldId id="311" r:id="rId32"/>
    <p:sldId id="282" r:id="rId33"/>
    <p:sldId id="284" r:id="rId34"/>
    <p:sldId id="285" r:id="rId35"/>
    <p:sldId id="286" r:id="rId36"/>
    <p:sldId id="287" r:id="rId37"/>
    <p:sldId id="293" r:id="rId38"/>
    <p:sldId id="30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65595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www.codexframework.com, sqlheroguy.com, @</a:t>
            </a:r>
            <a:r>
              <a:rPr lang="en-US" dirty="0" err="1" smtClean="0"/>
              <a:t>sqlheroguy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15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D85217-1D86-4A45-8A1B-9AA1CB67C5A2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9802F-F10B-4A80-A1F5-AFF3CFF9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2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D85217-1D86-4A45-8A1B-9AA1CB67C5A2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9802F-F10B-4A80-A1F5-AFF3CFF9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64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65595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www.codexframework.com, sqlheroguy.com, @</a:t>
            </a:r>
            <a:r>
              <a:rPr lang="en-US" dirty="0" err="1" smtClean="0"/>
              <a:t>sqlheroguy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464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D85217-1D86-4A45-8A1B-9AA1CB67C5A2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9802F-F10B-4A80-A1F5-AFF3CFF9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86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D85217-1D86-4A45-8A1B-9AA1CB67C5A2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9802F-F10B-4A80-A1F5-AFF3CFF9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55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D85217-1D86-4A45-8A1B-9AA1CB67C5A2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9802F-F10B-4A80-A1F5-AFF3CFF9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55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D85217-1D86-4A45-8A1B-9AA1CB67C5A2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9802F-F10B-4A80-A1F5-AFF3CFF9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3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D85217-1D86-4A45-8A1B-9AA1CB67C5A2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9802F-F10B-4A80-A1F5-AFF3CFF9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74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D85217-1D86-4A45-8A1B-9AA1CB67C5A2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9802F-F10B-4A80-A1F5-AFF3CFF9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06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D85217-1D86-4A45-8A1B-9AA1CB67C5A2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9802F-F10B-4A80-A1F5-AFF3CFF9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91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6559550"/>
            <a:ext cx="4114800" cy="365125"/>
          </a:xfrm>
          <a:prstGeom prst="rect">
            <a:avLst/>
          </a:prstGeom>
          <a:noFill/>
          <a:ln w="6350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www.codexframework.com, sqlheroguy.com, @</a:t>
            </a:r>
            <a:r>
              <a:rPr lang="en-US" dirty="0" err="1" smtClean="0"/>
              <a:t>sqlheroguy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73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ggor.com/" TargetMode="External"/><Relationship Id="rId2" Type="http://schemas.openxmlformats.org/officeDocument/2006/relationships/hyperlink" Target="http://www.codexframewor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istuffwithdigven.wordpress.com/category/dax/" TargetMode="External"/><Relationship Id="rId5" Type="http://schemas.openxmlformats.org/officeDocument/2006/relationships/hyperlink" Target="https://skydrive.live.com/view.aspx?cid=5BB64CF526505D83&amp;resid=5BB64CF526505D83!921&amp;app=PowerPoint" TargetMode="External"/><Relationship Id="rId4" Type="http://schemas.openxmlformats.org/officeDocument/2006/relationships/hyperlink" Target="mailto:joelc@codexframework.com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qlperformance.com/2012/10/sql-trace/observer-overhead-trace-extended-event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SQL Server Performance Warehouse Using the SSAS Tabular Model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CodeX</a:t>
            </a:r>
            <a:r>
              <a:rPr lang="en-US" dirty="0" smtClean="0"/>
              <a:t> Enterprises LLC</a:t>
            </a:r>
          </a:p>
          <a:p>
            <a:r>
              <a:rPr lang="en-US" dirty="0" smtClean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229272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0003"/>
            <a:ext cx="10515600" cy="1325563"/>
          </a:xfrm>
        </p:spPr>
        <p:txBody>
          <a:bodyPr/>
          <a:lstStyle/>
          <a:p>
            <a:r>
              <a:rPr lang="en-US" dirty="0" smtClean="0"/>
              <a:t>Background:  Column-store Databases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0393"/>
            <a:ext cx="10515600" cy="505369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Example…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Why is this good?</a:t>
            </a:r>
          </a:p>
          <a:p>
            <a:pPr lvl="1"/>
            <a:r>
              <a:rPr lang="en-US" dirty="0" smtClean="0"/>
              <a:t>Data compression as a byproduct, consumes far less memory, produce less I/O</a:t>
            </a:r>
          </a:p>
          <a:p>
            <a:pPr lvl="1"/>
            <a:r>
              <a:rPr lang="en-US" dirty="0" smtClean="0"/>
              <a:t>Tenants of Big Data – </a:t>
            </a:r>
            <a:r>
              <a:rPr lang="en-US" dirty="0" err="1" smtClean="0"/>
              <a:t>denormalization</a:t>
            </a:r>
            <a:r>
              <a:rPr lang="en-US" dirty="0" smtClean="0"/>
              <a:t> is expected</a:t>
            </a:r>
          </a:p>
          <a:p>
            <a:r>
              <a:rPr lang="en-US" dirty="0" smtClean="0"/>
              <a:t>Examples…  Microsoft:  </a:t>
            </a:r>
            <a:r>
              <a:rPr lang="en-US" dirty="0" err="1" smtClean="0"/>
              <a:t>VertiPaq</a:t>
            </a:r>
            <a:r>
              <a:rPr lang="en-US" dirty="0" smtClean="0"/>
              <a:t> / </a:t>
            </a:r>
            <a:r>
              <a:rPr lang="en-US" dirty="0" err="1" smtClean="0"/>
              <a:t>xVelocity</a:t>
            </a:r>
            <a:r>
              <a:rPr lang="en-US" dirty="0" smtClean="0"/>
              <a:t>;  </a:t>
            </a:r>
            <a:r>
              <a:rPr lang="en-US" dirty="0" err="1" smtClean="0"/>
              <a:t>Hadoop</a:t>
            </a:r>
            <a:r>
              <a:rPr lang="en-US" dirty="0" smtClean="0"/>
              <a:t>:  </a:t>
            </a:r>
            <a:r>
              <a:rPr lang="en-US" dirty="0" err="1" smtClean="0"/>
              <a:t>HBase</a:t>
            </a:r>
            <a:endParaRPr lang="en-US" dirty="0" smtClean="0"/>
          </a:p>
          <a:p>
            <a:r>
              <a:rPr lang="en-US" dirty="0" smtClean="0"/>
              <a:t>SQL  2012 (</a:t>
            </a:r>
            <a:r>
              <a:rPr lang="en-US" b="1" dirty="0" smtClean="0"/>
              <a:t>T-SQL</a:t>
            </a:r>
            <a:r>
              <a:rPr lang="en-US" dirty="0" smtClean="0"/>
              <a:t>) – </a:t>
            </a:r>
            <a:r>
              <a:rPr lang="en-US" dirty="0" err="1" smtClean="0"/>
              <a:t>Columnstore</a:t>
            </a:r>
            <a:r>
              <a:rPr lang="en-US" dirty="0" smtClean="0"/>
              <a:t> Indexes (read-only);  2014 – Updateable </a:t>
            </a:r>
            <a:r>
              <a:rPr lang="en-US" dirty="0" err="1" smtClean="0"/>
              <a:t>columnstore</a:t>
            </a: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065260"/>
              </p:ext>
            </p:extLst>
          </p:nvPr>
        </p:nvGraphicFramePr>
        <p:xfrm>
          <a:off x="709386" y="1927031"/>
          <a:ext cx="4058556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4639"/>
                <a:gridCol w="1014639"/>
                <a:gridCol w="1014639"/>
                <a:gridCol w="1014639"/>
              </a:tblGrid>
              <a:tr h="266267">
                <a:tc>
                  <a:txBody>
                    <a:bodyPr/>
                    <a:lstStyle/>
                    <a:p>
                      <a:r>
                        <a:rPr lang="en-US" dirty="0" smtClean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</a:tr>
              <a:tr h="266267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Albany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</a:tr>
              <a:tr h="266267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Albany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</a:tr>
              <a:tr h="266267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</a:tr>
              <a:tr h="266267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</a:tr>
              <a:tr h="266267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64558"/>
              </p:ext>
            </p:extLst>
          </p:nvPr>
        </p:nvGraphicFramePr>
        <p:xfrm>
          <a:off x="720660" y="1928199"/>
          <a:ext cx="4058556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4639"/>
                <a:gridCol w="1014639"/>
                <a:gridCol w="1014639"/>
                <a:gridCol w="1014639"/>
              </a:tblGrid>
              <a:tr h="274397">
                <a:tc>
                  <a:txBody>
                    <a:bodyPr/>
                    <a:lstStyle/>
                    <a:p>
                      <a:r>
                        <a:rPr lang="en-US" dirty="0" smtClean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</a:tr>
              <a:tr h="266267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</a:tr>
              <a:tr h="266267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Albany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</a:tr>
              <a:tr h="266267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Albany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</a:tr>
              <a:tr h="266267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</a:tr>
              <a:tr h="266267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807126"/>
              </p:ext>
            </p:extLst>
          </p:nvPr>
        </p:nvGraphicFramePr>
        <p:xfrm>
          <a:off x="5427890" y="2283930"/>
          <a:ext cx="5762624" cy="146304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882348"/>
                <a:gridCol w="882348"/>
                <a:gridCol w="1177163"/>
                <a:gridCol w="1056069"/>
                <a:gridCol w="882348"/>
                <a:gridCol w="882348"/>
              </a:tblGrid>
              <a:tr h="189487">
                <a:tc>
                  <a:txBody>
                    <a:bodyPr/>
                    <a:lstStyle/>
                    <a:p>
                      <a:r>
                        <a:rPr lang="en-US" dirty="0" smtClean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189487"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Frank (2)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89487">
                <a:tc>
                  <a:txBody>
                    <a:bodyPr/>
                    <a:lstStyle/>
                    <a:p>
                      <a:r>
                        <a:rPr lang="en-US" dirty="0" smtClean="0"/>
                        <a:t>City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Albany (2)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SF (2)</a:t>
                      </a:r>
                      <a:endParaRPr lang="en-US" dirty="0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89487">
                <a:tc>
                  <a:txBody>
                    <a:bodyPr/>
                    <a:lstStyle/>
                    <a:p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 (4)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450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 </a:t>
            </a:r>
            <a:r>
              <a:rPr lang="en-US" dirty="0"/>
              <a:t>SSAS, Power Pivot, the Tabular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645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Power Pivot – Excel 2010 Add-in</a:t>
            </a:r>
          </a:p>
          <a:p>
            <a:r>
              <a:rPr lang="en-US" dirty="0"/>
              <a:t>Demos:  billions of rows handled </a:t>
            </a:r>
            <a:r>
              <a:rPr lang="en-US" dirty="0" smtClean="0"/>
              <a:t>well – in-memory focus</a:t>
            </a:r>
            <a:endParaRPr lang="en-US" dirty="0"/>
          </a:p>
          <a:p>
            <a:r>
              <a:rPr lang="en-US" dirty="0" smtClean="0"/>
              <a:t>Technology of Power Pivot (</a:t>
            </a:r>
            <a:r>
              <a:rPr lang="en-US" dirty="0" err="1" smtClean="0"/>
              <a:t>VertiPaq</a:t>
            </a:r>
            <a:r>
              <a:rPr lang="en-US" dirty="0" smtClean="0"/>
              <a:t>) makes its way into SSAS in 2012 as “Tabular Model”</a:t>
            </a:r>
          </a:p>
          <a:p>
            <a:r>
              <a:rPr lang="en-US" dirty="0" smtClean="0"/>
              <a:t>Excel 2013 – Power Pivot more integrated</a:t>
            </a:r>
          </a:p>
          <a:p>
            <a:r>
              <a:rPr lang="en-US" dirty="0"/>
              <a:t>Multidimensional: Aggregations;  Tabular:  </a:t>
            </a:r>
            <a:r>
              <a:rPr lang="en-US" dirty="0" smtClean="0"/>
              <a:t>“</a:t>
            </a:r>
            <a:r>
              <a:rPr lang="en-US" dirty="0" err="1" smtClean="0"/>
              <a:t>xVelocity’ing</a:t>
            </a:r>
            <a:r>
              <a:rPr lang="en-US" dirty="0"/>
              <a:t>”</a:t>
            </a:r>
          </a:p>
          <a:p>
            <a:r>
              <a:rPr lang="en-US" dirty="0" smtClean="0"/>
              <a:t>A premise behind Tabular is it’s “easier to understand” which is consistent with Microsoft’s data story</a:t>
            </a:r>
          </a:p>
          <a:p>
            <a:r>
              <a:rPr lang="en-US" dirty="0" smtClean="0"/>
              <a:t>Language of Multidimensional is MDX, for Tabular / Power Pivot is DAX</a:t>
            </a:r>
          </a:p>
          <a:p>
            <a:pPr lvl="1"/>
            <a:r>
              <a:rPr lang="en-US" dirty="0" smtClean="0"/>
              <a:t>Can use MDX against Tabular</a:t>
            </a:r>
          </a:p>
          <a:p>
            <a:r>
              <a:rPr lang="en-US" dirty="0" smtClean="0"/>
              <a:t>DAX looks and feels a lot more like “Excel functions”</a:t>
            </a:r>
          </a:p>
          <a:p>
            <a:r>
              <a:rPr lang="en-US" dirty="0"/>
              <a:t>Multidimensional SSAS can still do some things Tabular cannot (</a:t>
            </a:r>
            <a:r>
              <a:rPr lang="en-US" dirty="0" err="1"/>
              <a:t>eg</a:t>
            </a:r>
            <a:r>
              <a:rPr lang="en-US" dirty="0"/>
              <a:t>. Security</a:t>
            </a:r>
            <a:r>
              <a:rPr lang="en-US" dirty="0" smtClean="0"/>
              <a:t>)</a:t>
            </a:r>
          </a:p>
          <a:p>
            <a:r>
              <a:rPr lang="en-US" dirty="0" smtClean="0"/>
              <a:t>Future:  both will support DAX natively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94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415" y="166526"/>
            <a:ext cx="8811387" cy="654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5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047" y="56164"/>
            <a:ext cx="8964005" cy="672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3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 Implemented a Proof-of-Concept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was Available…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SQL Profiler collected </a:t>
            </a:r>
            <a:r>
              <a:rPr lang="en-US" dirty="0" err="1" smtClean="0"/>
              <a:t>RPC:Completed</a:t>
            </a:r>
            <a:r>
              <a:rPr lang="en-US" dirty="0" smtClean="0"/>
              <a:t> events for everything 5+ seconds, plus Blocking, Deadlock reports</a:t>
            </a:r>
          </a:p>
          <a:p>
            <a:r>
              <a:rPr lang="en-US" dirty="0" smtClean="0"/>
              <a:t>Roughly 2,000 events per day over all systems / databases</a:t>
            </a:r>
          </a:p>
          <a:p>
            <a:r>
              <a:rPr lang="en-US" dirty="0" smtClean="0"/>
              <a:t>Stored in one big table (per instance), but also copied into </a:t>
            </a:r>
            <a:r>
              <a:rPr lang="en-US" dirty="0" err="1" smtClean="0"/>
              <a:t>SQLHeroMgmt</a:t>
            </a:r>
            <a:r>
              <a:rPr lang="en-US" dirty="0" smtClean="0"/>
              <a:t> via background process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62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was Created…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SQL Job to populate a very wide fact table</a:t>
            </a:r>
          </a:p>
          <a:p>
            <a:r>
              <a:rPr lang="en-US" dirty="0" smtClean="0"/>
              <a:t>No dimension tables</a:t>
            </a:r>
          </a:p>
          <a:p>
            <a:r>
              <a:rPr lang="en-US" dirty="0"/>
              <a:t>Load the fact table into Excel </a:t>
            </a:r>
            <a:r>
              <a:rPr lang="en-US" dirty="0" smtClean="0"/>
              <a:t>(2010) using </a:t>
            </a:r>
            <a:r>
              <a:rPr lang="en-US" dirty="0"/>
              <a:t>Power </a:t>
            </a:r>
            <a:r>
              <a:rPr lang="en-US" dirty="0" smtClean="0"/>
              <a:t>Pivot add-in</a:t>
            </a:r>
            <a:endParaRPr lang="en-US" dirty="0"/>
          </a:p>
          <a:p>
            <a:r>
              <a:rPr lang="en-US" dirty="0"/>
              <a:t>Build Pivot Tables / Charts from Power Pivot </a:t>
            </a:r>
            <a:r>
              <a:rPr lang="en-US" dirty="0" smtClean="0"/>
              <a:t>data</a:t>
            </a:r>
          </a:p>
          <a:p>
            <a:endParaRPr lang="en-US" dirty="0"/>
          </a:p>
          <a:p>
            <a:r>
              <a:rPr lang="en-US" dirty="0" smtClean="0"/>
              <a:t>Performance over 1,000,000 rows (rolling 12 months):  excellent!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80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2031"/>
            <a:ext cx="10515600" cy="1325563"/>
          </a:xfrm>
        </p:spPr>
        <p:txBody>
          <a:bodyPr/>
          <a:lstStyle/>
          <a:p>
            <a:r>
              <a:rPr lang="en-US" dirty="0" smtClean="0"/>
              <a:t>Examples of Reports Could Produce…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40" y="1495750"/>
            <a:ext cx="10294519" cy="4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8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9"/>
            <a:ext cx="10515600" cy="1325563"/>
          </a:xfrm>
        </p:spPr>
        <p:txBody>
          <a:bodyPr/>
          <a:lstStyle/>
          <a:p>
            <a:r>
              <a:rPr lang="en-US" dirty="0" smtClean="0"/>
              <a:t>Another example…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1" y="1332818"/>
            <a:ext cx="11940468" cy="541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8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861"/>
            <a:ext cx="10515600" cy="1325563"/>
          </a:xfrm>
        </p:spPr>
        <p:txBody>
          <a:bodyPr/>
          <a:lstStyle/>
          <a:p>
            <a:r>
              <a:rPr lang="en-US" dirty="0" smtClean="0"/>
              <a:t>Another Concept…  “Tuning Date”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2488"/>
            <a:ext cx="10515600" cy="4351338"/>
          </a:xfrm>
        </p:spPr>
        <p:txBody>
          <a:bodyPr/>
          <a:lstStyle/>
          <a:p>
            <a:r>
              <a:rPr lang="en-US" dirty="0" smtClean="0"/>
              <a:t>The next report uses the concept of a Tuning Date to show how much impact some tuning effort actually made, by object</a:t>
            </a:r>
          </a:p>
          <a:p>
            <a:r>
              <a:rPr lang="en-US" dirty="0" smtClean="0"/>
              <a:t>In some cases re-wrote, some cases adjusted indexing, etc.</a:t>
            </a:r>
          </a:p>
          <a:p>
            <a:r>
              <a:rPr lang="en-US" dirty="0" smtClean="0"/>
              <a:t>In all cases, wanted to compare “before” and “after” timings</a:t>
            </a:r>
          </a:p>
          <a:p>
            <a:r>
              <a:rPr lang="en-US" dirty="0" smtClean="0"/>
              <a:t>Needed to have a “fair” way to evaluate timings (apples-to-apples)</a:t>
            </a:r>
          </a:p>
          <a:p>
            <a:r>
              <a:rPr lang="en-US" dirty="0" smtClean="0"/>
              <a:t>Still assumes “uniform usage”!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713297" y="4735447"/>
            <a:ext cx="1" cy="204073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135781" y="6323798"/>
            <a:ext cx="577516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Brace 15"/>
          <p:cNvSpPr/>
          <p:nvPr/>
        </p:nvSpPr>
        <p:spPr>
          <a:xfrm>
            <a:off x="1751798" y="6323798"/>
            <a:ext cx="115503" cy="445302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>
            <a:off x="1751798" y="4735447"/>
            <a:ext cx="115503" cy="1576453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16017" y="6347523"/>
            <a:ext cx="8980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Change made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1905801" y="5400562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“Before”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1867301" y="6423338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“After”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1331942" y="4328129"/>
            <a:ext cx="762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Unfair!!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184790" y="4735447"/>
            <a:ext cx="1" cy="204073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607274" y="5322768"/>
            <a:ext cx="577516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Brace 26"/>
          <p:cNvSpPr/>
          <p:nvPr/>
        </p:nvSpPr>
        <p:spPr>
          <a:xfrm>
            <a:off x="4223292" y="5322768"/>
            <a:ext cx="115502" cy="1446332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Brace 27"/>
          <p:cNvSpPr/>
          <p:nvPr/>
        </p:nvSpPr>
        <p:spPr>
          <a:xfrm>
            <a:off x="4223292" y="4735447"/>
            <a:ext cx="115502" cy="587321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087510" y="5375366"/>
            <a:ext cx="8980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Change made</a:t>
            </a:r>
            <a:endParaRPr lang="en-US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4377294" y="4909667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“Before”</a:t>
            </a:r>
            <a:endParaRPr lang="en-US" sz="1000" dirty="0"/>
          </a:p>
        </p:txBody>
      </p:sp>
      <p:sp>
        <p:nvSpPr>
          <p:cNvPr id="31" name="TextBox 30"/>
          <p:cNvSpPr txBox="1"/>
          <p:nvPr/>
        </p:nvSpPr>
        <p:spPr>
          <a:xfrm>
            <a:off x="4338794" y="5922818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“After”</a:t>
            </a:r>
            <a:endParaRPr lang="en-US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3803435" y="4328129"/>
            <a:ext cx="762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Unfair!!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6789972" y="4735447"/>
            <a:ext cx="1" cy="204073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212456" y="6323798"/>
            <a:ext cx="577516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ight Brace 34"/>
          <p:cNvSpPr/>
          <p:nvPr/>
        </p:nvSpPr>
        <p:spPr>
          <a:xfrm>
            <a:off x="6828473" y="6323798"/>
            <a:ext cx="115503" cy="445302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692692" y="6347523"/>
            <a:ext cx="8980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Change made</a:t>
            </a:r>
            <a:endParaRPr lang="en-US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6943976" y="6423338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“After”</a:t>
            </a:r>
            <a:endParaRPr lang="en-US" sz="1000" dirty="0"/>
          </a:p>
        </p:txBody>
      </p:sp>
      <p:sp>
        <p:nvSpPr>
          <p:cNvPr id="39" name="TextBox 38"/>
          <p:cNvSpPr txBox="1"/>
          <p:nvPr/>
        </p:nvSpPr>
        <p:spPr>
          <a:xfrm>
            <a:off x="6408617" y="4328129"/>
            <a:ext cx="574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Fair!!</a:t>
            </a: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Right Brace 39"/>
          <p:cNvSpPr/>
          <p:nvPr/>
        </p:nvSpPr>
        <p:spPr>
          <a:xfrm>
            <a:off x="6828473" y="5866598"/>
            <a:ext cx="115503" cy="445302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943975" y="5988100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“Before”</a:t>
            </a:r>
            <a:endParaRPr lang="en-US" sz="10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8883491" y="4723073"/>
            <a:ext cx="1" cy="204073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8305975" y="5490008"/>
            <a:ext cx="577516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ight Brace 44"/>
          <p:cNvSpPr/>
          <p:nvPr/>
        </p:nvSpPr>
        <p:spPr>
          <a:xfrm>
            <a:off x="8921993" y="4723073"/>
            <a:ext cx="115501" cy="766935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786211" y="5493622"/>
            <a:ext cx="8980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Change made</a:t>
            </a:r>
            <a:endParaRPr lang="en-US" sz="1000" dirty="0"/>
          </a:p>
        </p:txBody>
      </p:sp>
      <p:sp>
        <p:nvSpPr>
          <p:cNvPr id="47" name="TextBox 46"/>
          <p:cNvSpPr txBox="1"/>
          <p:nvPr/>
        </p:nvSpPr>
        <p:spPr>
          <a:xfrm>
            <a:off x="9075995" y="4897293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“Before”</a:t>
            </a:r>
            <a:endParaRPr lang="en-US" sz="1000" dirty="0"/>
          </a:p>
        </p:txBody>
      </p:sp>
      <p:sp>
        <p:nvSpPr>
          <p:cNvPr id="48" name="TextBox 47"/>
          <p:cNvSpPr txBox="1"/>
          <p:nvPr/>
        </p:nvSpPr>
        <p:spPr>
          <a:xfrm>
            <a:off x="9059667" y="5754887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“After”</a:t>
            </a:r>
            <a:endParaRPr lang="en-US" sz="1000" dirty="0"/>
          </a:p>
        </p:txBody>
      </p:sp>
      <p:sp>
        <p:nvSpPr>
          <p:cNvPr id="49" name="TextBox 48"/>
          <p:cNvSpPr txBox="1"/>
          <p:nvPr/>
        </p:nvSpPr>
        <p:spPr>
          <a:xfrm>
            <a:off x="8502136" y="4315755"/>
            <a:ext cx="574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Fair!!</a:t>
            </a: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Right Brace 35"/>
          <p:cNvSpPr/>
          <p:nvPr/>
        </p:nvSpPr>
        <p:spPr>
          <a:xfrm>
            <a:off x="8921993" y="5497239"/>
            <a:ext cx="115501" cy="766935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26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sz="2800" dirty="0" smtClean="0"/>
              <a:t>Concepts</a:t>
            </a:r>
            <a:endParaRPr lang="en-US" sz="2800" dirty="0"/>
          </a:p>
          <a:p>
            <a:pPr marL="228600" lvl="1">
              <a:spcBef>
                <a:spcPts val="1000"/>
              </a:spcBef>
            </a:pPr>
            <a:r>
              <a:rPr lang="en-US" sz="2800" dirty="0"/>
              <a:t>How I Implemented Reporting Proof-of-Concept</a:t>
            </a:r>
          </a:p>
          <a:p>
            <a:pPr marL="228600" lvl="1">
              <a:spcBef>
                <a:spcPts val="1000"/>
              </a:spcBef>
            </a:pPr>
            <a:r>
              <a:rPr lang="en-US" sz="2800" dirty="0" smtClean="0"/>
              <a:t>SQL-Hero</a:t>
            </a:r>
            <a:r>
              <a:rPr lang="en-US" sz="2800" dirty="0"/>
              <a:t>® Architecture</a:t>
            </a:r>
          </a:p>
          <a:p>
            <a:r>
              <a:rPr lang="en-US" dirty="0" smtClean="0"/>
              <a:t>SQL-Hero</a:t>
            </a:r>
            <a:r>
              <a:rPr lang="en-US" dirty="0"/>
              <a:t>® Demo</a:t>
            </a:r>
          </a:p>
          <a:p>
            <a:r>
              <a:rPr lang="en-US" dirty="0" smtClean="0"/>
              <a:t>Big Picture &amp;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14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271"/>
            <a:ext cx="10515600" cy="1325563"/>
          </a:xfrm>
        </p:spPr>
        <p:txBody>
          <a:bodyPr/>
          <a:lstStyle/>
          <a:p>
            <a:r>
              <a:rPr lang="en-US" dirty="0" smtClean="0"/>
              <a:t>“Tuning Date” Example…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16" y="1336222"/>
            <a:ext cx="11596689" cy="543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6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950" y="-193143"/>
            <a:ext cx="10515600" cy="1325563"/>
          </a:xfrm>
        </p:spPr>
        <p:txBody>
          <a:bodyPr/>
          <a:lstStyle/>
          <a:p>
            <a:r>
              <a:rPr lang="en-US" dirty="0" smtClean="0"/>
              <a:t>A Final Example…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64" y="761798"/>
            <a:ext cx="10880267" cy="602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3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SQL-Hero Architecture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6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Similar to TFS</a:t>
            </a:r>
          </a:p>
          <a:p>
            <a:r>
              <a:rPr lang="en-US" dirty="0" smtClean="0"/>
              <a:t>Web Services</a:t>
            </a:r>
          </a:p>
          <a:p>
            <a:r>
              <a:rPr lang="en-US" dirty="0" smtClean="0"/>
              <a:t>Database</a:t>
            </a:r>
          </a:p>
          <a:p>
            <a:r>
              <a:rPr lang="en-US" dirty="0" smtClean="0"/>
              <a:t>Windows Service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990" y="365125"/>
            <a:ext cx="6940086" cy="639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4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3009900" y="590550"/>
            <a:ext cx="8776530" cy="4899552"/>
            <a:chOff x="4800600" y="1913762"/>
            <a:chExt cx="6985829" cy="3576340"/>
          </a:xfrm>
        </p:grpSpPr>
        <p:sp>
          <p:nvSpPr>
            <p:cNvPr id="21" name="Can 20"/>
            <p:cNvSpPr/>
            <p:nvPr/>
          </p:nvSpPr>
          <p:spPr>
            <a:xfrm>
              <a:off x="7129544" y="4157746"/>
              <a:ext cx="1451097" cy="1332356"/>
            </a:xfrm>
            <a:prstGeom prst="can">
              <a:avLst>
                <a:gd name="adj" fmla="val 2580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r>
                <a:rPr lang="en-US" sz="900" dirty="0" smtClean="0">
                  <a:solidFill>
                    <a:schemeClr val="tx2"/>
                  </a:solidFill>
                </a:rPr>
                <a:t>User Mart</a:t>
              </a:r>
              <a:endParaRPr lang="en-US" sz="900" dirty="0">
                <a:solidFill>
                  <a:schemeClr val="tx2"/>
                </a:solidFill>
              </a:endParaRPr>
            </a:p>
          </p:txBody>
        </p:sp>
        <p:sp>
          <p:nvSpPr>
            <p:cNvPr id="22" name="Can 21"/>
            <p:cNvSpPr/>
            <p:nvPr/>
          </p:nvSpPr>
          <p:spPr>
            <a:xfrm>
              <a:off x="7129544" y="2572112"/>
              <a:ext cx="1465203" cy="1939069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900" dirty="0">
                <a:solidFill>
                  <a:schemeClr val="tx2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811080" y="3015303"/>
              <a:ext cx="1007132" cy="6196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Monitoring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811080" y="3680695"/>
              <a:ext cx="1007132" cy="91355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Tracing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6880495" y="3146353"/>
              <a:ext cx="433339" cy="4572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6880495" y="3797800"/>
              <a:ext cx="433339" cy="14484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811080" y="2242570"/>
              <a:ext cx="1007132" cy="3106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Log Files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28" name="Right Arrow 27"/>
            <p:cNvSpPr/>
            <p:nvPr/>
          </p:nvSpPr>
          <p:spPr>
            <a:xfrm rot="16200000">
              <a:off x="6209817" y="2569478"/>
              <a:ext cx="333715" cy="4572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5888763" y="3349656"/>
              <a:ext cx="872975" cy="2072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Purging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30" name="Right Arrow 29"/>
            <p:cNvSpPr/>
            <p:nvPr/>
          </p:nvSpPr>
          <p:spPr>
            <a:xfrm rot="16200000">
              <a:off x="7502535" y="2535531"/>
              <a:ext cx="750777" cy="4572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7358580" y="1913762"/>
              <a:ext cx="1007132" cy="39545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DMV Aggregator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7358580" y="3216425"/>
              <a:ext cx="1007132" cy="2971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Monitoring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7358580" y="3726868"/>
              <a:ext cx="1007132" cy="2787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Tracing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34" name="U-Turn Arrow 33"/>
            <p:cNvSpPr/>
            <p:nvPr/>
          </p:nvSpPr>
          <p:spPr>
            <a:xfrm rot="5400000">
              <a:off x="7647310" y="2868987"/>
              <a:ext cx="1860613" cy="286699"/>
            </a:xfrm>
            <a:prstGeom prst="utur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888763" y="3924447"/>
              <a:ext cx="872974" cy="2070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SQL Profiler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5888763" y="4206110"/>
              <a:ext cx="872974" cy="2834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Extended Events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9166869" y="1931801"/>
              <a:ext cx="1007132" cy="39545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  <a:effectLst>
              <a:glow rad="101600">
                <a:schemeClr val="accent1">
                  <a:lumMod val="60000"/>
                  <a:lumOff val="4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Other Aggregators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38" name="Bent Arrow 37"/>
            <p:cNvSpPr/>
            <p:nvPr/>
          </p:nvSpPr>
          <p:spPr>
            <a:xfrm rot="16200000" flipH="1">
              <a:off x="5151538" y="2190763"/>
              <a:ext cx="419439" cy="656350"/>
            </a:xfrm>
            <a:prstGeom prst="bentArrow">
              <a:avLst>
                <a:gd name="adj1" fmla="val 34948"/>
                <a:gd name="adj2" fmla="val 43549"/>
                <a:gd name="adj3" fmla="val 25000"/>
                <a:gd name="adj4" fmla="val 43750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  <a:effectLst>
              <a:glow rad="1016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4800600" y="2798519"/>
              <a:ext cx="850850" cy="2078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  <a:effectLst>
              <a:glow rad="1016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err="1" smtClean="0">
                  <a:solidFill>
                    <a:schemeClr val="tx1"/>
                  </a:solidFill>
                </a:rPr>
                <a:t>Hadoop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 rot="5400000">
              <a:off x="5136110" y="2973025"/>
              <a:ext cx="179830" cy="385888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  <a:effectLst>
              <a:glow rad="1016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4800600" y="3335784"/>
              <a:ext cx="850850" cy="347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  <a:effectLst>
              <a:glow rad="1016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Other Visualizers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5450276" y="4317551"/>
              <a:ext cx="239157" cy="276700"/>
              <a:chOff x="1544595" y="5820032"/>
              <a:chExt cx="708454" cy="819666"/>
            </a:xfrm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grpSpPr>
          <p:sp>
            <p:nvSpPr>
              <p:cNvPr id="43" name="Rectangle 42"/>
              <p:cNvSpPr/>
              <p:nvPr/>
            </p:nvSpPr>
            <p:spPr>
              <a:xfrm>
                <a:off x="1544595" y="5820032"/>
                <a:ext cx="531340" cy="6425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635210" y="5910647"/>
                <a:ext cx="531340" cy="6425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721709" y="5997146"/>
                <a:ext cx="531340" cy="6425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6" name="Curved Up Arrow 45"/>
            <p:cNvSpPr/>
            <p:nvPr/>
          </p:nvSpPr>
          <p:spPr>
            <a:xfrm rot="19808531" flipH="1">
              <a:off x="5644800" y="4539234"/>
              <a:ext cx="419246" cy="184227"/>
            </a:xfrm>
            <a:prstGeom prst="curvedUp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47" name="Curved Up Arrow 46"/>
            <p:cNvSpPr/>
            <p:nvPr/>
          </p:nvSpPr>
          <p:spPr>
            <a:xfrm rot="9795512" flipH="1">
              <a:off x="5447733" y="4059215"/>
              <a:ext cx="419246" cy="184227"/>
            </a:xfrm>
            <a:prstGeom prst="curvedUp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127761" y="4334081"/>
              <a:ext cx="40588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Files</a:t>
              </a:r>
              <a:endParaRPr lang="en-US" sz="900" dirty="0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7355281" y="4599392"/>
              <a:ext cx="992628" cy="401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Data Warehouse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50" name="Down Arrow 49"/>
            <p:cNvSpPr/>
            <p:nvPr/>
          </p:nvSpPr>
          <p:spPr>
            <a:xfrm>
              <a:off x="7788605" y="4077624"/>
              <a:ext cx="145436" cy="45720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1" name="Can 50"/>
            <p:cNvSpPr/>
            <p:nvPr/>
          </p:nvSpPr>
          <p:spPr>
            <a:xfrm>
              <a:off x="8985001" y="4087645"/>
              <a:ext cx="1444103" cy="1402457"/>
            </a:xfrm>
            <a:prstGeom prst="can">
              <a:avLst>
                <a:gd name="adj" fmla="val 1863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r>
                <a:rPr lang="en-US" sz="900" dirty="0" smtClean="0">
                  <a:solidFill>
                    <a:schemeClr val="tx2"/>
                  </a:solidFill>
                </a:rPr>
                <a:t>SQL Server Analysis Services</a:t>
              </a:r>
              <a:endParaRPr lang="en-US" sz="900" dirty="0">
                <a:solidFill>
                  <a:schemeClr val="tx2"/>
                </a:solidFill>
              </a:endParaRPr>
            </a:p>
          </p:txBody>
        </p:sp>
        <p:sp>
          <p:nvSpPr>
            <p:cNvPr id="52" name="Right Arrow 51"/>
            <p:cNvSpPr/>
            <p:nvPr/>
          </p:nvSpPr>
          <p:spPr>
            <a:xfrm>
              <a:off x="8415271" y="4724521"/>
              <a:ext cx="475754" cy="14191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9355466" y="4498453"/>
              <a:ext cx="781983" cy="457320"/>
              <a:chOff x="8163839" y="3917739"/>
              <a:chExt cx="1071340" cy="626543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8163839" y="3917739"/>
                <a:ext cx="963367" cy="5185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u="sng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8213875" y="3967775"/>
                <a:ext cx="963367" cy="5185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u="sng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8271812" y="4025712"/>
                <a:ext cx="963367" cy="5185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>
                    <a:solidFill>
                      <a:schemeClr val="tx1"/>
                    </a:solidFill>
                  </a:rPr>
                  <a:t>Tabular Model</a:t>
                </a:r>
                <a:endParaRPr lang="en-US" sz="9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7" name="Right Arrow 56"/>
            <p:cNvSpPr/>
            <p:nvPr/>
          </p:nvSpPr>
          <p:spPr>
            <a:xfrm>
              <a:off x="10227748" y="4698369"/>
              <a:ext cx="475754" cy="14191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  <a:effectLst>
              <a:glow rad="1016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10793801" y="4579492"/>
              <a:ext cx="992628" cy="3815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  <a:effectLst>
              <a:glow rad="1016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External Tools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59" name="Bent Arrow 58"/>
            <p:cNvSpPr/>
            <p:nvPr/>
          </p:nvSpPr>
          <p:spPr>
            <a:xfrm rot="16200000" flipH="1">
              <a:off x="8693796" y="1994865"/>
              <a:ext cx="315846" cy="490177"/>
            </a:xfrm>
            <a:prstGeom prst="ben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  <a:effectLst>
              <a:glow rad="101600">
                <a:schemeClr val="accent1">
                  <a:lumMod val="60000"/>
                  <a:lumOff val="4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71" y="154035"/>
            <a:ext cx="10515600" cy="1325563"/>
          </a:xfrm>
        </p:spPr>
        <p:txBody>
          <a:bodyPr/>
          <a:lstStyle/>
          <a:p>
            <a:r>
              <a:rPr lang="en-US" dirty="0" smtClean="0"/>
              <a:t>Architecture</a:t>
            </a:r>
            <a:br>
              <a:rPr lang="en-US" dirty="0" smtClean="0"/>
            </a:br>
            <a:r>
              <a:rPr lang="en-US" dirty="0" smtClean="0"/>
              <a:t>(2)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262365" y="1498162"/>
            <a:ext cx="3525265" cy="2760659"/>
            <a:chOff x="4544255" y="2438762"/>
            <a:chExt cx="2783667" cy="2022983"/>
          </a:xfrm>
        </p:grpSpPr>
        <p:sp>
          <p:nvSpPr>
            <p:cNvPr id="4" name="Can 3"/>
            <p:cNvSpPr/>
            <p:nvPr/>
          </p:nvSpPr>
          <p:spPr>
            <a:xfrm>
              <a:off x="5862719" y="2438762"/>
              <a:ext cx="1465203" cy="1939069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900" dirty="0" smtClean="0">
                <a:solidFill>
                  <a:schemeClr val="tx2"/>
                </a:solidFill>
              </a:endParaRPr>
            </a:p>
            <a:p>
              <a:pPr algn="ctr"/>
              <a:endParaRPr lang="en-US" sz="900" dirty="0">
                <a:solidFill>
                  <a:schemeClr val="tx2"/>
                </a:solidFill>
              </a:endParaRPr>
            </a:p>
            <a:p>
              <a:pPr algn="ctr"/>
              <a:endParaRPr lang="en-US" sz="900" dirty="0" smtClean="0">
                <a:solidFill>
                  <a:schemeClr val="tx2"/>
                </a:solidFill>
              </a:endParaRPr>
            </a:p>
            <a:p>
              <a:pPr algn="ctr"/>
              <a:endParaRPr lang="en-US" sz="900" dirty="0">
                <a:solidFill>
                  <a:schemeClr val="tx2"/>
                </a:solidFill>
              </a:endParaRPr>
            </a:p>
            <a:p>
              <a:pPr algn="ctr"/>
              <a:endParaRPr lang="en-US" sz="900" dirty="0" smtClean="0">
                <a:solidFill>
                  <a:schemeClr val="tx2"/>
                </a:solidFill>
              </a:endParaRPr>
            </a:p>
            <a:p>
              <a:pPr algn="ctr"/>
              <a:endParaRPr lang="en-US" sz="900" dirty="0">
                <a:solidFill>
                  <a:schemeClr val="tx2"/>
                </a:solidFill>
              </a:endParaRPr>
            </a:p>
            <a:p>
              <a:pPr algn="ctr"/>
              <a:endParaRPr lang="en-US" sz="900" dirty="0" smtClean="0">
                <a:solidFill>
                  <a:schemeClr val="tx2"/>
                </a:solidFill>
              </a:endParaRPr>
            </a:p>
            <a:p>
              <a:pPr algn="ctr"/>
              <a:endParaRPr lang="en-US" sz="900" dirty="0" smtClean="0">
                <a:solidFill>
                  <a:schemeClr val="tx2"/>
                </a:solidFill>
              </a:endParaRPr>
            </a:p>
            <a:p>
              <a:pPr algn="ctr"/>
              <a:endParaRPr lang="en-US" sz="900" dirty="0">
                <a:solidFill>
                  <a:schemeClr val="tx2"/>
                </a:solidFill>
              </a:endParaRPr>
            </a:p>
            <a:p>
              <a:pPr algn="ctr"/>
              <a:endParaRPr lang="en-US" sz="900" dirty="0" smtClean="0">
                <a:solidFill>
                  <a:schemeClr val="tx2"/>
                </a:solidFill>
              </a:endParaRPr>
            </a:p>
            <a:p>
              <a:pPr algn="ctr"/>
              <a:endParaRPr lang="en-US" sz="900" dirty="0">
                <a:solidFill>
                  <a:schemeClr val="tx2"/>
                </a:solidFill>
              </a:endParaRPr>
            </a:p>
            <a:p>
              <a:pPr algn="ctr"/>
              <a:endParaRPr lang="en-US" sz="900" dirty="0" smtClean="0">
                <a:solidFill>
                  <a:schemeClr val="tx2"/>
                </a:solidFill>
              </a:endParaRPr>
            </a:p>
            <a:p>
              <a:pPr algn="ctr"/>
              <a:endParaRPr lang="en-US" sz="900" dirty="0">
                <a:solidFill>
                  <a:schemeClr val="tx2"/>
                </a:solidFill>
              </a:endParaRPr>
            </a:p>
            <a:p>
              <a:pPr algn="ctr"/>
              <a:endParaRPr lang="en-US" sz="900" dirty="0" smtClean="0">
                <a:solidFill>
                  <a:schemeClr val="tx2"/>
                </a:solidFill>
              </a:endParaRPr>
            </a:p>
            <a:p>
              <a:pPr algn="ctr"/>
              <a:endParaRPr lang="en-US" sz="900" dirty="0">
                <a:solidFill>
                  <a:schemeClr val="tx2"/>
                </a:solidFill>
              </a:endParaRPr>
            </a:p>
            <a:p>
              <a:pPr algn="ctr"/>
              <a:endParaRPr lang="en-US" sz="900" dirty="0">
                <a:solidFill>
                  <a:schemeClr val="tx2"/>
                </a:solidFill>
              </a:endParaRPr>
            </a:p>
            <a:p>
              <a:pPr algn="ctr"/>
              <a:r>
                <a:rPr lang="en-US" sz="900" dirty="0" err="1" smtClean="0">
                  <a:solidFill>
                    <a:schemeClr val="tx2"/>
                  </a:solidFill>
                </a:rPr>
                <a:t>SQLHeroMgmt</a:t>
              </a:r>
              <a:endParaRPr lang="en-US" sz="9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544255" y="2881953"/>
              <a:ext cx="1007132" cy="6196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Monitoring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553983" y="3547345"/>
              <a:ext cx="1007132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Tracing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5613670" y="3013003"/>
              <a:ext cx="433339" cy="4572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5613670" y="3664450"/>
              <a:ext cx="433339" cy="14484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91755" y="3083075"/>
              <a:ext cx="1007132" cy="2971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Monitoring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091755" y="3593518"/>
              <a:ext cx="1007132" cy="2787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Tracing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631666" y="3791097"/>
              <a:ext cx="872974" cy="2070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SQL Profiler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3"/>
          <p:cNvSpPr txBox="1">
            <a:spLocks/>
          </p:cNvSpPr>
          <p:nvPr/>
        </p:nvSpPr>
        <p:spPr>
          <a:xfrm>
            <a:off x="685800" y="3124199"/>
            <a:ext cx="4114800" cy="30944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>
            <a:off x="685800" y="5412631"/>
            <a:ext cx="3638318" cy="806053"/>
            <a:chOff x="685800" y="5412631"/>
            <a:chExt cx="3638318" cy="806053"/>
          </a:xfrm>
        </p:grpSpPr>
        <p:sp>
          <p:nvSpPr>
            <p:cNvPr id="15" name="Right Arrow 14"/>
            <p:cNvSpPr/>
            <p:nvPr/>
          </p:nvSpPr>
          <p:spPr>
            <a:xfrm>
              <a:off x="685800" y="5412631"/>
              <a:ext cx="593687" cy="417784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685800" y="5977057"/>
              <a:ext cx="593687" cy="198438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80684" y="5490102"/>
              <a:ext cx="26677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=  millions / billions of transactions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80684" y="5941685"/>
              <a:ext cx="2943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=  thousands / </a:t>
              </a:r>
              <a:r>
                <a:rPr lang="en-US" sz="1200" dirty="0"/>
                <a:t>millions of </a:t>
              </a:r>
              <a:r>
                <a:rPr lang="en-US" sz="1200" dirty="0" smtClean="0"/>
                <a:t>transactions</a:t>
              </a:r>
              <a:endParaRPr lang="en-US" sz="1200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85800" y="4466769"/>
            <a:ext cx="3960431" cy="820879"/>
            <a:chOff x="685800" y="4466769"/>
            <a:chExt cx="3960431" cy="820879"/>
          </a:xfrm>
        </p:grpSpPr>
        <p:sp>
          <p:nvSpPr>
            <p:cNvPr id="19" name="Rounded Rectangle 18"/>
            <p:cNvSpPr/>
            <p:nvPr/>
          </p:nvSpPr>
          <p:spPr>
            <a:xfrm>
              <a:off x="685800" y="4978969"/>
              <a:ext cx="593687" cy="262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78990" y="5010649"/>
              <a:ext cx="32672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=  future feature or not directly supported</a:t>
              </a:r>
              <a:endParaRPr lang="en-US" sz="1200" dirty="0"/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685800" y="4466769"/>
              <a:ext cx="593687" cy="262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378990" y="4498449"/>
              <a:ext cx="12394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=  new in 0.9.9</a:t>
              </a:r>
              <a:endParaRPr lang="en-US" sz="1200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702408" y="420604"/>
            <a:ext cx="4338989" cy="6199271"/>
            <a:chOff x="5702408" y="420604"/>
            <a:chExt cx="4338989" cy="6199271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5702408" y="420604"/>
              <a:ext cx="110350" cy="6199271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869486" y="5941601"/>
              <a:ext cx="41719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“Performance </a:t>
              </a:r>
              <a:r>
                <a:rPr lang="en-US" dirty="0" err="1" smtClean="0"/>
                <a:t>daggor</a:t>
              </a:r>
              <a:r>
                <a:rPr lang="en-US" dirty="0" smtClean="0"/>
                <a:t>™” (</a:t>
              </a:r>
              <a:r>
                <a:rPr lang="en-US" dirty="0" smtClean="0">
                  <a:solidFill>
                    <a:srgbClr val="FF0000"/>
                  </a:solidFill>
                </a:rPr>
                <a:t>D</a:t>
              </a:r>
              <a:r>
                <a:rPr lang="en-US" dirty="0" smtClean="0"/>
                <a:t>ata </a:t>
              </a:r>
              <a:r>
                <a:rPr lang="en-US" dirty="0" smtClean="0">
                  <a:solidFill>
                    <a:srgbClr val="FF0000"/>
                  </a:solidFill>
                </a:rPr>
                <a:t>Agg</a:t>
              </a:r>
              <a:r>
                <a:rPr lang="en-US" dirty="0" smtClean="0"/>
                <a:t>regat</a:t>
              </a:r>
              <a:r>
                <a:rPr lang="en-US" dirty="0" smtClean="0">
                  <a:solidFill>
                    <a:srgbClr val="FF0000"/>
                  </a:solidFill>
                </a:rPr>
                <a:t>or</a:t>
              </a:r>
              <a:r>
                <a:rPr lang="en-US" dirty="0" smtClean="0"/>
                <a:t>)</a:t>
              </a:r>
            </a:p>
            <a:p>
              <a:r>
                <a:rPr lang="en-US" dirty="0" smtClean="0"/>
                <a:t>…  not just about MS SQL anymore!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2898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Different from POC?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7914"/>
            <a:ext cx="10515600" cy="482231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Uses SSAS Tabular Model instead of Power Pivot</a:t>
            </a:r>
          </a:p>
          <a:p>
            <a:r>
              <a:rPr lang="en-US" dirty="0" smtClean="0"/>
              <a:t>Uses dynamic SQL for ETL</a:t>
            </a:r>
          </a:p>
          <a:p>
            <a:r>
              <a:rPr lang="en-US" dirty="0" smtClean="0"/>
              <a:t>Uses dynamic XMLA for deployment of SSAS cube</a:t>
            </a:r>
          </a:p>
          <a:p>
            <a:r>
              <a:rPr lang="en-US" dirty="0" smtClean="0"/>
              <a:t>Richer set of tables and attributes</a:t>
            </a:r>
          </a:p>
          <a:p>
            <a:r>
              <a:rPr lang="en-US" dirty="0" smtClean="0"/>
              <a:t>More normalization, using multiple tables</a:t>
            </a:r>
          </a:p>
          <a:p>
            <a:r>
              <a:rPr lang="en-US" dirty="0" smtClean="0"/>
              <a:t>UDP’s can be marked to be exposed in model as attributes</a:t>
            </a:r>
          </a:p>
          <a:p>
            <a:r>
              <a:rPr lang="en-US" dirty="0" smtClean="0"/>
              <a:t>Model can be user-extended using DAX expressions</a:t>
            </a:r>
          </a:p>
          <a:p>
            <a:r>
              <a:rPr lang="en-US" dirty="0" smtClean="0"/>
              <a:t>Supports in-coming “trace” data that’s actually </a:t>
            </a:r>
            <a:r>
              <a:rPr lang="en-US" i="1" dirty="0" smtClean="0"/>
              <a:t>not</a:t>
            </a:r>
            <a:r>
              <a:rPr lang="en-US" dirty="0" smtClean="0"/>
              <a:t> trace data…</a:t>
            </a:r>
          </a:p>
          <a:p>
            <a:pPr lvl="1"/>
            <a:r>
              <a:rPr lang="en-US" dirty="0" smtClean="0"/>
              <a:t>Comes from DMV queries such as </a:t>
            </a:r>
            <a:r>
              <a:rPr lang="en-US" dirty="0" err="1" smtClean="0"/>
              <a:t>sys.dm_exec_query_stats</a:t>
            </a:r>
            <a:endParaRPr lang="en-US" dirty="0" smtClean="0"/>
          </a:p>
          <a:p>
            <a:r>
              <a:rPr lang="en-US" dirty="0" smtClean="0"/>
              <a:t>Can let user pick multiple sessions to combine into tables within the model and adjust some other “dials”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12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Build It This Way?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 goal:  don’t build if “already done”, but…</a:t>
            </a:r>
          </a:p>
          <a:p>
            <a:pPr lvl="1"/>
            <a:r>
              <a:rPr lang="en-US" dirty="0" smtClean="0"/>
              <a:t>Generic nature = non-SQL data sources</a:t>
            </a:r>
          </a:p>
          <a:p>
            <a:pPr lvl="1"/>
            <a:r>
              <a:rPr lang="en-US" dirty="0" smtClean="0"/>
              <a:t>The model can evolve independently</a:t>
            </a:r>
          </a:p>
          <a:p>
            <a:pPr lvl="1"/>
            <a:r>
              <a:rPr lang="en-US" dirty="0" smtClean="0"/>
              <a:t>The model has specialized intelligence (</a:t>
            </a:r>
            <a:r>
              <a:rPr lang="en-US" dirty="0" err="1" smtClean="0"/>
              <a:t>eg</a:t>
            </a:r>
            <a:r>
              <a:rPr lang="en-US" dirty="0" smtClean="0"/>
              <a:t>. tuning dates, etc.)</a:t>
            </a:r>
          </a:p>
          <a:p>
            <a:pPr lvl="1"/>
            <a:r>
              <a:rPr lang="en-US" dirty="0" smtClean="0"/>
              <a:t>Solves specific problems such as “tell me how much of an impact my tuning effort actually made for object XYZ”</a:t>
            </a:r>
          </a:p>
          <a:p>
            <a:r>
              <a:rPr lang="en-US" dirty="0" smtClean="0"/>
              <a:t>Solves problem of “too much” or “too little” monitoring</a:t>
            </a:r>
          </a:p>
          <a:p>
            <a:pPr lvl="1"/>
            <a:r>
              <a:rPr lang="en-US" i="1" dirty="0" smtClean="0"/>
              <a:t>You</a:t>
            </a:r>
            <a:r>
              <a:rPr lang="en-US" dirty="0" smtClean="0"/>
              <a:t> can </a:t>
            </a:r>
            <a:r>
              <a:rPr lang="en-US" i="1" dirty="0" smtClean="0"/>
              <a:t>choose</a:t>
            </a:r>
            <a:r>
              <a:rPr lang="en-US" dirty="0" smtClean="0"/>
              <a:t> how frequently to sample (and/or trace)</a:t>
            </a:r>
          </a:p>
          <a:p>
            <a:r>
              <a:rPr lang="en-US" dirty="0" smtClean="0"/>
              <a:t>DMV (monitoring) data can be “pruned” as it is transformed into a more compact format:  the tracing data store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3363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606238" cy="489299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Transactional data</a:t>
            </a:r>
          </a:p>
          <a:p>
            <a:pPr lvl="1"/>
            <a:r>
              <a:rPr lang="en-US" dirty="0" smtClean="0"/>
              <a:t>“Raw performance data”</a:t>
            </a:r>
          </a:p>
          <a:p>
            <a:r>
              <a:rPr lang="en-US" dirty="0" smtClean="0"/>
              <a:t>ETL</a:t>
            </a:r>
          </a:p>
          <a:p>
            <a:pPr lvl="1"/>
            <a:r>
              <a:rPr lang="en-US" dirty="0" smtClean="0"/>
              <a:t>“Make some sense, add some value”</a:t>
            </a:r>
          </a:p>
          <a:p>
            <a:pPr lvl="1"/>
            <a:r>
              <a:rPr lang="en-US" dirty="0" smtClean="0"/>
              <a:t>Secret sauce:  Configurable, meta-data, specialized intelligence</a:t>
            </a:r>
          </a:p>
          <a:p>
            <a:r>
              <a:rPr lang="en-US" dirty="0" smtClean="0"/>
              <a:t>XMLA</a:t>
            </a:r>
          </a:p>
          <a:p>
            <a:pPr lvl="1"/>
            <a:r>
              <a:rPr lang="en-US" dirty="0" smtClean="0"/>
              <a:t>“Define the cube structure”</a:t>
            </a:r>
          </a:p>
          <a:p>
            <a:r>
              <a:rPr lang="en-US" dirty="0" smtClean="0"/>
              <a:t>The Cube</a:t>
            </a:r>
          </a:p>
          <a:p>
            <a:pPr lvl="1"/>
            <a:r>
              <a:rPr lang="en-US" dirty="0" smtClean="0"/>
              <a:t>“The end product to report against!”</a:t>
            </a:r>
          </a:p>
          <a:p>
            <a:pPr lvl="1"/>
            <a:r>
              <a:rPr lang="en-US" dirty="0" smtClean="0"/>
              <a:t>Includes some things also available in SQL-Hero (object changes, work items, etc.)</a:t>
            </a:r>
          </a:p>
          <a:p>
            <a:pPr lvl="1"/>
            <a:r>
              <a:rPr lang="en-US" dirty="0" smtClean="0"/>
              <a:t>Option to include some specialized time-based analysis</a:t>
            </a:r>
          </a:p>
          <a:p>
            <a:r>
              <a:rPr lang="en-US" dirty="0" smtClean="0"/>
              <a:t>Will offer additional sessions on gory details – too many to cover now!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28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Zero to Full-on Reporting (or: “Debunking the Complexity Myth”)</a:t>
            </a:r>
          </a:p>
          <a:p>
            <a:r>
              <a:rPr lang="en-US" dirty="0" smtClean="0"/>
              <a:t>Deeper Dive:  </a:t>
            </a:r>
            <a:r>
              <a:rPr lang="en-US" dirty="0"/>
              <a:t>Proving that the Reporting Results are Consistent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More videos to follow on www.codexframework.com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3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5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sentationVide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6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sentationVideo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2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Picture &amp; Future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6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What's the "Big" Deal?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data sources can be “compatible” with the model… including “Big Data” sources</a:t>
            </a:r>
          </a:p>
          <a:p>
            <a:pPr lvl="1"/>
            <a:r>
              <a:rPr lang="en-US" dirty="0" smtClean="0"/>
              <a:t>Anything that’s got a “duration” &amp; (optionally) “count”</a:t>
            </a:r>
          </a:p>
          <a:p>
            <a:pPr lvl="1"/>
            <a:r>
              <a:rPr lang="en-US" dirty="0" smtClean="0"/>
              <a:t>“Big data” converted into “smaller data” using aggregators</a:t>
            </a:r>
          </a:p>
          <a:p>
            <a:pPr lvl="1"/>
            <a:r>
              <a:rPr lang="en-US" dirty="0" smtClean="0"/>
              <a:t>Dynamic nature of the model (i.e. “columns magically appear”!)</a:t>
            </a:r>
          </a:p>
          <a:p>
            <a:pPr lvl="1"/>
            <a:r>
              <a:rPr lang="en-US" dirty="0" smtClean="0"/>
              <a:t>A good fit for the Tabular Model</a:t>
            </a:r>
          </a:p>
          <a:p>
            <a:r>
              <a:rPr lang="en-US" dirty="0" smtClean="0"/>
              <a:t>SQL-Hero performance is quite good</a:t>
            </a:r>
          </a:p>
          <a:p>
            <a:pPr lvl="1"/>
            <a:r>
              <a:rPr lang="en-US" dirty="0" smtClean="0"/>
              <a:t>Can collect 100’s of millions of data points</a:t>
            </a:r>
          </a:p>
          <a:p>
            <a:pPr lvl="1"/>
            <a:r>
              <a:rPr lang="en-US" dirty="0" smtClean="0"/>
              <a:t>Can upload millions of data points per minute</a:t>
            </a:r>
          </a:p>
          <a:p>
            <a:pPr lvl="1"/>
            <a:r>
              <a:rPr lang="en-US" dirty="0" smtClean="0"/>
              <a:t>Provisioning needs based on how far you expect to push things</a:t>
            </a:r>
          </a:p>
        </p:txBody>
      </p:sp>
    </p:spTree>
    <p:extLst>
      <p:ext uri="{BB962C8B-B14F-4D97-AF65-F5344CB8AC3E}">
        <p14:creationId xmlns:p14="http://schemas.microsoft.com/office/powerpoint/2010/main" val="313462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Taking These Concepts into Your Environments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Tabular Model is a good fit for many reporting needs</a:t>
            </a:r>
          </a:p>
          <a:p>
            <a:r>
              <a:rPr lang="en-US" dirty="0" smtClean="0"/>
              <a:t>Notion that you </a:t>
            </a:r>
            <a:r>
              <a:rPr lang="en-US" i="1" dirty="0" smtClean="0"/>
              <a:t>have to</a:t>
            </a:r>
            <a:r>
              <a:rPr lang="en-US" dirty="0" smtClean="0"/>
              <a:t> do Big Data using something like </a:t>
            </a:r>
            <a:r>
              <a:rPr lang="en-US" dirty="0" err="1" smtClean="0"/>
              <a:t>Hadoop</a:t>
            </a:r>
            <a:r>
              <a:rPr lang="en-US" dirty="0" smtClean="0"/>
              <a:t> is misleading:  SSAS can be viable in right contexts (</a:t>
            </a:r>
            <a:r>
              <a:rPr lang="en-US" dirty="0" err="1" smtClean="0"/>
              <a:t>eg</a:t>
            </a:r>
            <a:r>
              <a:rPr lang="en-US" dirty="0" smtClean="0"/>
              <a:t>. structured vs. unstructured)</a:t>
            </a:r>
          </a:p>
          <a:p>
            <a:r>
              <a:rPr lang="en-US" dirty="0" smtClean="0"/>
              <a:t>You can do an “import” from what I’ve generated if you’re looking for some ideas</a:t>
            </a:r>
          </a:p>
        </p:txBody>
      </p:sp>
    </p:spTree>
    <p:extLst>
      <p:ext uri="{BB962C8B-B14F-4D97-AF65-F5344CB8AC3E}">
        <p14:creationId xmlns:p14="http://schemas.microsoft.com/office/powerpoint/2010/main" val="62238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SQL-Hero Roadmap for 1.1, 2.0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With new aggregator plug-ins, goal would be to be able to have the model allow for this kind of report:</a:t>
            </a:r>
          </a:p>
          <a:p>
            <a:endParaRPr lang="en-US" dirty="0" smtClean="0"/>
          </a:p>
          <a:p>
            <a:r>
              <a:rPr lang="en-US" dirty="0"/>
              <a:t>Drill-down / drill-through to details</a:t>
            </a:r>
          </a:p>
          <a:p>
            <a:pPr marL="457200" lvl="1" indent="0">
              <a:buNone/>
            </a:pPr>
            <a:r>
              <a:rPr lang="en-US" dirty="0"/>
              <a:t>(</a:t>
            </a:r>
            <a:r>
              <a:rPr lang="en-US" dirty="0" err="1"/>
              <a:t>eg</a:t>
            </a:r>
            <a:r>
              <a:rPr lang="en-US" dirty="0"/>
              <a:t>. Maybe it’s “network” in a specific</a:t>
            </a:r>
          </a:p>
          <a:p>
            <a:pPr marL="457200" lvl="1" indent="0">
              <a:buNone/>
            </a:pPr>
            <a:r>
              <a:rPr lang="en-US" dirty="0"/>
              <a:t>geography skewing totals)</a:t>
            </a:r>
          </a:p>
          <a:p>
            <a:endParaRPr lang="en-US" dirty="0" smtClean="0"/>
          </a:p>
          <a:p>
            <a:r>
              <a:rPr lang="en-US" dirty="0" err="1" smtClean="0"/>
              <a:t>Enhance“Performance</a:t>
            </a:r>
            <a:r>
              <a:rPr lang="en-US" dirty="0" smtClean="0"/>
              <a:t> </a:t>
            </a:r>
            <a:r>
              <a:rPr lang="en-US" dirty="0" err="1" smtClean="0"/>
              <a:t>daggor</a:t>
            </a:r>
            <a:r>
              <a:rPr lang="en-US" dirty="0" smtClean="0"/>
              <a:t>™”</a:t>
            </a:r>
          </a:p>
          <a:p>
            <a:endParaRPr lang="en-US" dirty="0" smtClean="0"/>
          </a:p>
          <a:p>
            <a:r>
              <a:rPr lang="en-US" dirty="0" smtClean="0"/>
              <a:t>Leverage MS SQL 2014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623" y="2256064"/>
            <a:ext cx="54578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2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4914"/>
            <a:ext cx="10515600" cy="523614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Upcoming blog (sqlheroguy.com) articles to look for:</a:t>
            </a:r>
          </a:p>
          <a:p>
            <a:pPr lvl="1"/>
            <a:r>
              <a:rPr lang="en-US" dirty="0"/>
              <a:t>Analyzing </a:t>
            </a:r>
            <a:r>
              <a:rPr lang="en-US" dirty="0" smtClean="0"/>
              <a:t>“Big” </a:t>
            </a:r>
            <a:r>
              <a:rPr lang="en-US" dirty="0"/>
              <a:t>SQL performance data using </a:t>
            </a:r>
            <a:r>
              <a:rPr lang="en-US" dirty="0" err="1"/>
              <a:t>Hadoop</a:t>
            </a:r>
            <a:r>
              <a:rPr lang="en-US" dirty="0"/>
              <a:t> / </a:t>
            </a:r>
            <a:r>
              <a:rPr lang="en-US" dirty="0" err="1"/>
              <a:t>HDInsight</a:t>
            </a:r>
            <a:endParaRPr lang="en-US" dirty="0" smtClean="0"/>
          </a:p>
          <a:p>
            <a:pPr lvl="1"/>
            <a:r>
              <a:rPr lang="en-US" dirty="0"/>
              <a:t>Performance tuning your SQL and ways to measure improvements using SQL-Hero BISM </a:t>
            </a:r>
            <a:r>
              <a:rPr lang="en-US" dirty="0" smtClean="0"/>
              <a:t>reporting</a:t>
            </a:r>
          </a:p>
          <a:p>
            <a:pPr lvl="1"/>
            <a:r>
              <a:rPr lang="en-US" dirty="0"/>
              <a:t>Why back up your development databases when you can restore them from SQL-Hero audit history</a:t>
            </a:r>
            <a:r>
              <a:rPr lang="en-US" dirty="0" smtClean="0"/>
              <a:t>?</a:t>
            </a:r>
          </a:p>
          <a:p>
            <a:pPr lvl="1"/>
            <a:r>
              <a:rPr lang="en-US" dirty="0"/>
              <a:t>SSIS Components available in SQL-Hero</a:t>
            </a:r>
            <a:endParaRPr lang="en-US" dirty="0" smtClean="0"/>
          </a:p>
          <a:p>
            <a:r>
              <a:rPr lang="en-US" dirty="0" smtClean="0"/>
              <a:t>SQL-Hero related</a:t>
            </a:r>
          </a:p>
          <a:p>
            <a:pPr lvl="1"/>
            <a:r>
              <a:rPr lang="en-US" dirty="0" smtClean="0">
                <a:hlinkClick r:id="rId2"/>
              </a:rPr>
              <a:t>www.codexframework.com</a:t>
            </a:r>
            <a:r>
              <a:rPr lang="en-US" dirty="0" smtClean="0"/>
              <a:t>, </a:t>
            </a:r>
            <a:r>
              <a:rPr lang="en-US" dirty="0" smtClean="0">
                <a:hlinkClick r:id="rId3"/>
              </a:rPr>
              <a:t>www.daggor.com</a:t>
            </a:r>
            <a:endParaRPr lang="en-US" dirty="0"/>
          </a:p>
          <a:p>
            <a:pPr lvl="1"/>
            <a:r>
              <a:rPr lang="en-US" dirty="0" smtClean="0">
                <a:hlinkClick r:id="rId4"/>
              </a:rPr>
              <a:t>joelc@codexframework.com</a:t>
            </a:r>
            <a:endParaRPr lang="en-US" dirty="0" smtClean="0"/>
          </a:p>
          <a:p>
            <a:pPr lvl="1"/>
            <a:r>
              <a:rPr lang="en-US" dirty="0" smtClean="0"/>
              <a:t>@</a:t>
            </a:r>
            <a:r>
              <a:rPr lang="en-US" dirty="0" err="1" smtClean="0"/>
              <a:t>sqlheroguy</a:t>
            </a:r>
            <a:r>
              <a:rPr lang="en-US" dirty="0" smtClean="0"/>
              <a:t> (Twitter)</a:t>
            </a:r>
          </a:p>
          <a:p>
            <a:pPr lvl="1"/>
            <a:r>
              <a:rPr lang="en-US" dirty="0" smtClean="0"/>
              <a:t>Sqlheroguy.com (</a:t>
            </a:r>
            <a:r>
              <a:rPr lang="en-US" dirty="0" err="1" smtClean="0"/>
              <a:t>Wordpress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Planning a meetup.com launch &amp; training events (check on site)</a:t>
            </a:r>
          </a:p>
          <a:p>
            <a:r>
              <a:rPr lang="en-US" dirty="0" smtClean="0"/>
              <a:t>Other</a:t>
            </a:r>
          </a:p>
          <a:p>
            <a:pPr lvl="1"/>
            <a:r>
              <a:rPr lang="en-US" dirty="0" smtClean="0"/>
              <a:t>MDX vs. </a:t>
            </a:r>
            <a:r>
              <a:rPr lang="en-US" dirty="0"/>
              <a:t>DAX:  </a:t>
            </a: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skydrive.live.com/view.aspx?cid=5BB64CF526505D83&amp;resid=5BB64CF526505D83%21921&amp;app=PowerPoint</a:t>
            </a:r>
            <a:endParaRPr lang="en-US" dirty="0" smtClean="0"/>
          </a:p>
          <a:p>
            <a:pPr lvl="1"/>
            <a:r>
              <a:rPr lang="en-US" dirty="0" smtClean="0"/>
              <a:t>Engine behavior: </a:t>
            </a:r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://bistuffwithdigven.wordpress.com/category/dax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67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Offers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Until Oct 31, 2013 can use coupon code “INTRO1.0”</a:t>
            </a:r>
          </a:p>
          <a:p>
            <a:endParaRPr lang="en-US" dirty="0"/>
          </a:p>
          <a:p>
            <a:r>
              <a:rPr lang="en-US" dirty="0" smtClean="0"/>
              <a:t>What’s the most important favor you can do for </a:t>
            </a:r>
            <a:r>
              <a:rPr lang="en-US" i="1" dirty="0" smtClean="0"/>
              <a:t>me</a:t>
            </a:r>
            <a:r>
              <a:rPr lang="en-US" dirty="0" smtClean="0"/>
              <a:t>?  Talk about it with others!</a:t>
            </a:r>
          </a:p>
          <a:p>
            <a:r>
              <a:rPr lang="en-US" dirty="0" smtClean="0"/>
              <a:t>Please provide presentation feedback!</a:t>
            </a:r>
          </a:p>
          <a:p>
            <a:r>
              <a:rPr lang="en-US" dirty="0" smtClean="0"/>
              <a:t>What’s most important for a good product?  </a:t>
            </a:r>
            <a:r>
              <a:rPr lang="en-US" u="sng" dirty="0" smtClean="0"/>
              <a:t>FEEDBACK PLEASE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74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9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Hierarchy of Needs: 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1260"/>
            <a:ext cx="10515600" cy="469378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Discrete events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roblem diagnosis (order of calls, actual parameter values, etc.), replay, accurate measures of activity, different event types</a:t>
            </a:r>
          </a:p>
          <a:p>
            <a:pPr lvl="1"/>
            <a:r>
              <a:rPr lang="en-US" dirty="0" smtClean="0"/>
              <a:t>SQL Profiler, Extended Events</a:t>
            </a:r>
          </a:p>
          <a:p>
            <a:pPr lvl="1"/>
            <a:r>
              <a:rPr lang="en-US" dirty="0" smtClean="0"/>
              <a:t>Pay performance penalty for both </a:t>
            </a:r>
            <a:r>
              <a:rPr lang="en-US" i="1" dirty="0" smtClean="0"/>
              <a:t>evaluating filters</a:t>
            </a:r>
            <a:r>
              <a:rPr lang="en-US" dirty="0" smtClean="0"/>
              <a:t> and </a:t>
            </a:r>
            <a:r>
              <a:rPr lang="en-US" i="1" dirty="0" smtClean="0"/>
              <a:t>storing</a:t>
            </a:r>
          </a:p>
          <a:p>
            <a:r>
              <a:rPr lang="en-US" dirty="0" smtClean="0"/>
              <a:t>Aggregate performance</a:t>
            </a:r>
          </a:p>
          <a:p>
            <a:pPr lvl="1"/>
            <a:r>
              <a:rPr lang="en-US" dirty="0" smtClean="0"/>
              <a:t>Bottlenecks, trends in metrics (</a:t>
            </a:r>
            <a:r>
              <a:rPr lang="en-US" dirty="0" err="1" smtClean="0"/>
              <a:t>eg</a:t>
            </a:r>
            <a:r>
              <a:rPr lang="en-US" dirty="0" smtClean="0"/>
              <a:t>. Increase in durations over time), overall health</a:t>
            </a:r>
          </a:p>
          <a:p>
            <a:pPr lvl="1"/>
            <a:r>
              <a:rPr lang="en-US" dirty="0" smtClean="0"/>
              <a:t>DMV’s, custom </a:t>
            </a:r>
            <a:r>
              <a:rPr lang="en-US" dirty="0"/>
              <a:t>s</a:t>
            </a:r>
            <a:r>
              <a:rPr lang="en-US" dirty="0" smtClean="0"/>
              <a:t>olutions, third-party tools</a:t>
            </a:r>
          </a:p>
          <a:p>
            <a:pPr lvl="1"/>
            <a:r>
              <a:rPr lang="en-US" dirty="0" smtClean="0"/>
              <a:t>Does not include some attributes:  Host Name, Application Name, etc.</a:t>
            </a:r>
          </a:p>
          <a:p>
            <a:pPr lvl="1"/>
            <a:r>
              <a:rPr lang="en-US" dirty="0" smtClean="0"/>
              <a:t>Weakness tends to be </a:t>
            </a:r>
            <a:r>
              <a:rPr lang="en-US" i="1" dirty="0" smtClean="0"/>
              <a:t>“deep / ad hoc analysis” – model-based</a:t>
            </a:r>
          </a:p>
          <a:p>
            <a:r>
              <a:rPr lang="en-US" dirty="0" smtClean="0"/>
              <a:t>Different environments will make different demands</a:t>
            </a:r>
          </a:p>
          <a:p>
            <a:pPr lvl="1"/>
            <a:r>
              <a:rPr lang="en-US" dirty="0" smtClean="0"/>
              <a:t>Capacity planning for monitoring</a:t>
            </a:r>
          </a:p>
        </p:txBody>
      </p:sp>
    </p:spTree>
    <p:extLst>
      <p:ext uri="{BB962C8B-B14F-4D97-AF65-F5344CB8AC3E}">
        <p14:creationId xmlns:p14="http://schemas.microsoft.com/office/powerpoint/2010/main" val="285743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Tracing (SQL Profiler)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Been around a long time</a:t>
            </a:r>
          </a:p>
          <a:p>
            <a:r>
              <a:rPr lang="en-US" dirty="0" smtClean="0"/>
              <a:t>System stored procedures (not easy to use: </a:t>
            </a:r>
            <a:r>
              <a:rPr lang="en-US" dirty="0" err="1" smtClean="0"/>
              <a:t>eg</a:t>
            </a:r>
            <a:r>
              <a:rPr lang="en-US" dirty="0" smtClean="0"/>
              <a:t>. magic numbers for parameters), or client tool (with its own limitations)</a:t>
            </a:r>
          </a:p>
          <a:p>
            <a:r>
              <a:rPr lang="en-US" dirty="0" smtClean="0"/>
              <a:t>Deprecated soon (a few versions out)</a:t>
            </a:r>
          </a:p>
          <a:p>
            <a:r>
              <a:rPr lang="en-US" dirty="0" smtClean="0"/>
              <a:t>Includes things like “reports” – blocking and deadlocks</a:t>
            </a:r>
          </a:p>
          <a:p>
            <a:r>
              <a:rPr lang="en-US" dirty="0" smtClean="0"/>
              <a:t>SQL-Hero has supported for a long time too</a:t>
            </a:r>
          </a:p>
          <a:p>
            <a:pPr lvl="1"/>
            <a:r>
              <a:rPr lang="en-US" dirty="0" smtClean="0"/>
              <a:t>SQL-Hero value-add includes “shredding” reports into more meaningful form, across server restarts, etc.</a:t>
            </a:r>
          </a:p>
          <a:p>
            <a:pPr lvl="1"/>
            <a:r>
              <a:rPr lang="en-US" dirty="0" smtClean="0"/>
              <a:t>More analysis &amp; reporting 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28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3674"/>
            <a:ext cx="10515600" cy="1325563"/>
          </a:xfrm>
        </p:spPr>
        <p:txBody>
          <a:bodyPr/>
          <a:lstStyle/>
          <a:p>
            <a:r>
              <a:rPr lang="en-US" dirty="0" smtClean="0"/>
              <a:t>Extended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094" y="1609855"/>
            <a:ext cx="10515600" cy="4716119"/>
          </a:xfrm>
        </p:spPr>
        <p:txBody>
          <a:bodyPr>
            <a:normAutofit/>
          </a:bodyPr>
          <a:lstStyle/>
          <a:p>
            <a:r>
              <a:rPr lang="en-US" dirty="0" smtClean="0"/>
              <a:t>Re-written tracing system (debut MS SQL 2008)</a:t>
            </a:r>
          </a:p>
          <a:p>
            <a:r>
              <a:rPr lang="en-US" dirty="0" smtClean="0"/>
              <a:t>DDL instead of </a:t>
            </a:r>
            <a:r>
              <a:rPr lang="en-US" dirty="0" err="1" smtClean="0"/>
              <a:t>procs</a:t>
            </a:r>
            <a:endParaRPr lang="en-US" dirty="0" smtClean="0"/>
          </a:p>
          <a:p>
            <a:r>
              <a:rPr lang="en-US" dirty="0" smtClean="0"/>
              <a:t>Lower overhead, more options</a:t>
            </a:r>
          </a:p>
          <a:p>
            <a:r>
              <a:rPr lang="en-US" dirty="0" smtClean="0"/>
              <a:t>SQL-Hero adds support to collect in a way that </a:t>
            </a:r>
            <a:r>
              <a:rPr lang="en-US" i="1" dirty="0" smtClean="0"/>
              <a:t>seems</a:t>
            </a:r>
            <a:r>
              <a:rPr lang="en-US" dirty="0" smtClean="0"/>
              <a:t> like event stream, although it’s backed with </a:t>
            </a:r>
            <a:r>
              <a:rPr lang="en-US" dirty="0" err="1" smtClean="0"/>
              <a:t>file_target</a:t>
            </a:r>
            <a:r>
              <a:rPr lang="en-US" dirty="0"/>
              <a:t> </a:t>
            </a:r>
            <a:r>
              <a:rPr lang="en-US" dirty="0" smtClean="0"/>
              <a:t>and all of its benefits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45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" y="870480"/>
            <a:ext cx="11960859" cy="52465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15242" y="6211669"/>
            <a:ext cx="78349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(from </a:t>
            </a:r>
            <a:r>
              <a:rPr lang="en-US" sz="1200" dirty="0">
                <a:hlinkClick r:id="rId3"/>
              </a:rPr>
              <a:t>http://</a:t>
            </a:r>
            <a:r>
              <a:rPr lang="en-US" sz="1200" dirty="0" smtClean="0">
                <a:hlinkClick r:id="rId3"/>
              </a:rPr>
              <a:t>www.sqlperformance.com/2012/10/sql-trace/observer-overhead-trace-extended-events</a:t>
            </a:r>
            <a:r>
              <a:rPr lang="en-US" sz="1200" dirty="0" smtClean="0"/>
              <a:t> - </a:t>
            </a:r>
            <a:r>
              <a:rPr lang="en-US" sz="1200" dirty="0"/>
              <a:t>Jonathan </a:t>
            </a:r>
            <a:r>
              <a:rPr lang="en-US" sz="1200" dirty="0" err="1"/>
              <a:t>Kehayias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86707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DMV Queries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ata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anagement </a:t>
            </a:r>
            <a:r>
              <a:rPr lang="en-US" dirty="0" smtClean="0">
                <a:solidFill>
                  <a:srgbClr val="FF0000"/>
                </a:solidFill>
              </a:rPr>
              <a:t>V</a:t>
            </a:r>
            <a:r>
              <a:rPr lang="en-US" dirty="0" smtClean="0"/>
              <a:t>iews</a:t>
            </a:r>
          </a:p>
          <a:p>
            <a:r>
              <a:rPr lang="en-US" dirty="0" smtClean="0"/>
              <a:t>Wide range of health queries possible</a:t>
            </a:r>
          </a:p>
          <a:p>
            <a:r>
              <a:rPr lang="en-US" dirty="0" smtClean="0"/>
              <a:t>Are what most performance related tools actually use</a:t>
            </a:r>
          </a:p>
          <a:p>
            <a:r>
              <a:rPr lang="en-US" dirty="0" smtClean="0"/>
              <a:t>The actual use of them can have varying impact on running systems</a:t>
            </a:r>
          </a:p>
          <a:p>
            <a:r>
              <a:rPr lang="en-US" dirty="0" smtClean="0"/>
              <a:t>Example:  </a:t>
            </a:r>
            <a:r>
              <a:rPr lang="en-US" dirty="0" err="1" smtClean="0"/>
              <a:t>sys.dm_exec_query_stats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2" y="4452693"/>
            <a:ext cx="12078822" cy="211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3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Problem with Storing Away Raw DMV Results…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0580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Quantity of data becomes an issue</a:t>
            </a:r>
          </a:p>
          <a:p>
            <a:r>
              <a:rPr lang="en-US" dirty="0" smtClean="0"/>
              <a:t>Example using </a:t>
            </a:r>
            <a:r>
              <a:rPr lang="en-US" dirty="0" err="1" smtClean="0"/>
              <a:t>sys.dm_exec_query_stats</a:t>
            </a:r>
            <a:r>
              <a:rPr lang="en-US" dirty="0" smtClean="0"/>
              <a:t>…</a:t>
            </a:r>
          </a:p>
          <a:p>
            <a:pPr lvl="1"/>
            <a:r>
              <a:rPr lang="en-US" dirty="0" smtClean="0"/>
              <a:t>20,000 rows X 38 columns per sample</a:t>
            </a:r>
          </a:p>
          <a:p>
            <a:pPr lvl="1"/>
            <a:r>
              <a:rPr lang="en-US" dirty="0" smtClean="0"/>
              <a:t>1 sample every 10 minutes</a:t>
            </a:r>
          </a:p>
          <a:p>
            <a:pPr lvl="1"/>
            <a:r>
              <a:rPr lang="en-US" dirty="0" smtClean="0"/>
              <a:t>Result:  109,440,000 data points per instance per day – could turn into many Gb per day!</a:t>
            </a:r>
          </a:p>
          <a:p>
            <a:r>
              <a:rPr lang="en-US" dirty="0" smtClean="0"/>
              <a:t>Things that could help…</a:t>
            </a:r>
          </a:p>
          <a:p>
            <a:pPr lvl="1"/>
            <a:r>
              <a:rPr lang="en-US" dirty="0" smtClean="0"/>
              <a:t>Only care about </a:t>
            </a:r>
            <a:r>
              <a:rPr lang="en-US" i="1" dirty="0" smtClean="0"/>
              <a:t>changes</a:t>
            </a:r>
            <a:r>
              <a:rPr lang="en-US" dirty="0" smtClean="0"/>
              <a:t> in values</a:t>
            </a:r>
          </a:p>
          <a:p>
            <a:pPr lvl="1"/>
            <a:r>
              <a:rPr lang="en-US" dirty="0" smtClean="0"/>
              <a:t>Roll-up, filter (e.g. to procedure level)</a:t>
            </a:r>
          </a:p>
          <a:p>
            <a:pPr lvl="1"/>
            <a:r>
              <a:rPr lang="en-US" dirty="0" smtClean="0"/>
              <a:t>Keep this detailed data for short time (short-term diagnosis) but keep the changes for longer</a:t>
            </a:r>
          </a:p>
          <a:p>
            <a:r>
              <a:rPr lang="en-US" dirty="0" smtClean="0"/>
              <a:t>Caveats</a:t>
            </a:r>
          </a:p>
          <a:p>
            <a:pPr lvl="1"/>
            <a:r>
              <a:rPr lang="en-US" dirty="0" smtClean="0"/>
              <a:t>E.g. What happens on server recycle / cache flush?</a:t>
            </a:r>
          </a:p>
          <a:p>
            <a:pPr lvl="1"/>
            <a:r>
              <a:rPr lang="en-US" dirty="0" smtClean="0"/>
              <a:t>DMV’s can’t tell us everything that events can:  e.g. “Application Name”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88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6966</TotalTime>
  <Words>1716</Words>
  <Application>Microsoft Office PowerPoint</Application>
  <PresentationFormat>Widescreen</PresentationFormat>
  <Paragraphs>323</Paragraphs>
  <Slides>38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A SQL Server Performance Warehouse Using the SSAS Tabular Model</vt:lpstr>
      <vt:lpstr>Agenda</vt:lpstr>
      <vt:lpstr>Concepts</vt:lpstr>
      <vt:lpstr>Hierarchy of Needs:  Monitoring</vt:lpstr>
      <vt:lpstr>Tracing (SQL Profiler)</vt:lpstr>
      <vt:lpstr>Extended Events</vt:lpstr>
      <vt:lpstr>PowerPoint Presentation</vt:lpstr>
      <vt:lpstr>DMV Queries</vt:lpstr>
      <vt:lpstr>A Problem with Storing Away Raw DMV Results…</vt:lpstr>
      <vt:lpstr>Background:  Column-store Databases</vt:lpstr>
      <vt:lpstr>Background:  SSAS, Power Pivot, the Tabular Model</vt:lpstr>
      <vt:lpstr>PowerPoint Presentation</vt:lpstr>
      <vt:lpstr>PowerPoint Presentation</vt:lpstr>
      <vt:lpstr>How I Implemented a Proof-of-Concept</vt:lpstr>
      <vt:lpstr>What was Available…</vt:lpstr>
      <vt:lpstr>What was Created…</vt:lpstr>
      <vt:lpstr>Examples of Reports Could Produce…</vt:lpstr>
      <vt:lpstr>Another example…</vt:lpstr>
      <vt:lpstr>Another Concept…  “Tuning Date”</vt:lpstr>
      <vt:lpstr>“Tuning Date” Example…</vt:lpstr>
      <vt:lpstr>A Final Example…</vt:lpstr>
      <vt:lpstr>Relevant SQL-Hero Architecture</vt:lpstr>
      <vt:lpstr>Architecture (1)</vt:lpstr>
      <vt:lpstr>Architecture (2)</vt:lpstr>
      <vt:lpstr>What’s Different from POC?</vt:lpstr>
      <vt:lpstr>Why Build It This Way?</vt:lpstr>
      <vt:lpstr>Solution Summary</vt:lpstr>
      <vt:lpstr>Demo</vt:lpstr>
      <vt:lpstr>Videos</vt:lpstr>
      <vt:lpstr>PowerPoint Presentation</vt:lpstr>
      <vt:lpstr>PowerPoint Presentation</vt:lpstr>
      <vt:lpstr>Big Picture &amp; Future</vt:lpstr>
      <vt:lpstr>What's the "Big" Deal?</vt:lpstr>
      <vt:lpstr>Taking These Concepts into Your Environments</vt:lpstr>
      <vt:lpstr>SQL-Hero Roadmap for 1.1, 2.0</vt:lpstr>
      <vt:lpstr>Resources</vt:lpstr>
      <vt:lpstr>Special Offers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Champagne</dc:creator>
  <cp:lastModifiedBy>joel champagne</cp:lastModifiedBy>
  <cp:revision>151</cp:revision>
  <dcterms:created xsi:type="dcterms:W3CDTF">2013-08-31T18:26:42Z</dcterms:created>
  <dcterms:modified xsi:type="dcterms:W3CDTF">2015-08-05T19:31:19Z</dcterms:modified>
</cp:coreProperties>
</file>